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8" r:id="rId2"/>
    <p:sldId id="280" r:id="rId3"/>
    <p:sldId id="259" r:id="rId4"/>
    <p:sldId id="267" r:id="rId5"/>
    <p:sldId id="284" r:id="rId6"/>
    <p:sldId id="285" r:id="rId7"/>
    <p:sldId id="287" r:id="rId8"/>
    <p:sldId id="288" r:id="rId9"/>
    <p:sldId id="289" r:id="rId10"/>
    <p:sldId id="294" r:id="rId11"/>
    <p:sldId id="295" r:id="rId12"/>
    <p:sldId id="290" r:id="rId13"/>
    <p:sldId id="273" r:id="rId14"/>
    <p:sldId id="275" r:id="rId15"/>
    <p:sldId id="297" r:id="rId16"/>
    <p:sldId id="291" r:id="rId17"/>
    <p:sldId id="268" r:id="rId18"/>
    <p:sldId id="269" r:id="rId19"/>
    <p:sldId id="293" r:id="rId20"/>
    <p:sldId id="292" r:id="rId21"/>
    <p:sldId id="270" r:id="rId22"/>
    <p:sldId id="283" r:id="rId23"/>
    <p:sldId id="271" r:id="rId24"/>
    <p:sldId id="296" r:id="rId25"/>
    <p:sldId id="274" r:id="rId26"/>
    <p:sldId id="281" r:id="rId27"/>
    <p:sldId id="262" r:id="rId28"/>
    <p:sldId id="263" r:id="rId2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73" autoAdjust="0"/>
  </p:normalViewPr>
  <p:slideViewPr>
    <p:cSldViewPr snapToGrid="0">
      <p:cViewPr varScale="1">
        <p:scale>
          <a:sx n="115" d="100"/>
          <a:sy n="115" d="100"/>
        </p:scale>
        <p:origin x="149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5522A800-DD84-4FCE-8816-4BB8581A4363}" type="datetimeFigureOut">
              <a:rPr lang="en-CA" smtClean="0"/>
              <a:t>2017-07-11</a:t>
            </a:fld>
            <a:endParaRPr lang="en-CA"/>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57D3C5BC-83D1-4917-86B8-971CD95B0C2F}" type="slidenum">
              <a:rPr lang="en-CA" smtClean="0"/>
              <a:t>‹#›</a:t>
            </a:fld>
            <a:endParaRPr lang="en-CA"/>
          </a:p>
        </p:txBody>
      </p:sp>
    </p:spTree>
    <p:extLst>
      <p:ext uri="{BB962C8B-B14F-4D97-AF65-F5344CB8AC3E}">
        <p14:creationId xmlns:p14="http://schemas.microsoft.com/office/powerpoint/2010/main" val="591130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13</a:t>
            </a:fld>
            <a:endParaRPr lang="en-CA"/>
          </a:p>
        </p:txBody>
      </p:sp>
    </p:spTree>
    <p:extLst>
      <p:ext uri="{BB962C8B-B14F-4D97-AF65-F5344CB8AC3E}">
        <p14:creationId xmlns:p14="http://schemas.microsoft.com/office/powerpoint/2010/main" val="2055699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14</a:t>
            </a:fld>
            <a:endParaRPr lang="en-CA"/>
          </a:p>
        </p:txBody>
      </p:sp>
    </p:spTree>
    <p:extLst>
      <p:ext uri="{BB962C8B-B14F-4D97-AF65-F5344CB8AC3E}">
        <p14:creationId xmlns:p14="http://schemas.microsoft.com/office/powerpoint/2010/main" val="4097839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16</a:t>
            </a:fld>
            <a:endParaRPr lang="en-CA"/>
          </a:p>
        </p:txBody>
      </p:sp>
    </p:spTree>
    <p:extLst>
      <p:ext uri="{BB962C8B-B14F-4D97-AF65-F5344CB8AC3E}">
        <p14:creationId xmlns:p14="http://schemas.microsoft.com/office/powerpoint/2010/main" val="109510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22</a:t>
            </a:fld>
            <a:endParaRPr lang="en-CA"/>
          </a:p>
        </p:txBody>
      </p:sp>
    </p:spTree>
    <p:extLst>
      <p:ext uri="{BB962C8B-B14F-4D97-AF65-F5344CB8AC3E}">
        <p14:creationId xmlns:p14="http://schemas.microsoft.com/office/powerpoint/2010/main" val="1768146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Payment due date for payments may or may not be populated</a:t>
            </a:r>
            <a:r>
              <a:rPr lang="en-CA" baseline="0" dirty="0" smtClean="0"/>
              <a:t> with the value date of the payment in addition to the document date.  Design discussion required. </a:t>
            </a:r>
            <a:endParaRPr lang="en-CA" dirty="0"/>
          </a:p>
        </p:txBody>
      </p:sp>
      <p:sp>
        <p:nvSpPr>
          <p:cNvPr id="4" name="Slide Number Placeholder 3"/>
          <p:cNvSpPr>
            <a:spLocks noGrp="1"/>
          </p:cNvSpPr>
          <p:nvPr>
            <p:ph type="sldNum" sz="quarter" idx="10"/>
          </p:nvPr>
        </p:nvSpPr>
        <p:spPr/>
        <p:txBody>
          <a:bodyPr/>
          <a:lstStyle/>
          <a:p>
            <a:fld id="{57D3C5BC-83D1-4917-86B8-971CD95B0C2F}" type="slidenum">
              <a:rPr lang="en-CA" smtClean="0"/>
              <a:t>23</a:t>
            </a:fld>
            <a:endParaRPr lang="en-CA"/>
          </a:p>
        </p:txBody>
      </p:sp>
    </p:spTree>
    <p:extLst>
      <p:ext uri="{BB962C8B-B14F-4D97-AF65-F5344CB8AC3E}">
        <p14:creationId xmlns:p14="http://schemas.microsoft.com/office/powerpoint/2010/main" val="29844575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Rectangle 20"/>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026" name="Picture 2" descr="G:\CD-DC\ISCD-DCSI\MCS (under construction)\C&amp;Tech Services\Corporate_Identity\Corporate ID current (2013 )\CorporateTemplates\Presentations\signature eng.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4155" y="221095"/>
            <a:ext cx="2928938" cy="27463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G:\CD-DC\ISCD-DCSI\MCS (under construction)\C&amp;Tech Services\Corporate_Identity\Corporate ID current (2013 )\CorporateTemplates\Presentations\bottom en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36365" y="5826991"/>
            <a:ext cx="8686800" cy="23177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G:\CD-DC\ISCD-DCSI\MCS (under construction)\C&amp;Tech Services\Corporate_Identity\Corporate ID current (2013 )\CorporateTemplates\Presentations\top ba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28600" y="657225"/>
            <a:ext cx="8686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G:\CD-DC\ISCD-DCSI\MCS (under construction)\C&amp;Tech Services\Corporate_Identity\Corporate ID current (2013 )\CorporateTemplates\Presentations\badge and motto eng.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246427" y="1433916"/>
            <a:ext cx="3108325" cy="411480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G:\CD-DC\ISCD-DCSI\MCS (under construction)\C&amp;Tech Services\Corporate_Identity\Corporate ID current (2013 )\CorporateTemplates\Presentations\wm.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486650" y="6264275"/>
            <a:ext cx="1466850" cy="36830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
          <p:cNvSpPr>
            <a:spLocks noGrp="1" noChangeArrowheads="1"/>
          </p:cNvSpPr>
          <p:nvPr>
            <p:ph type="ctrTitle"/>
          </p:nvPr>
        </p:nvSpPr>
        <p:spPr>
          <a:xfrm>
            <a:off x="755576" y="2204864"/>
            <a:ext cx="4176463" cy="1872208"/>
          </a:xfrm>
          <a:prstGeom prst="rect">
            <a:avLst/>
          </a:prstGeom>
        </p:spPr>
        <p:txBody>
          <a:bodyPr/>
          <a:lstStyle>
            <a:lvl1pPr marL="0" indent="0" algn="l">
              <a:defRPr sz="4400" b="1"/>
            </a:lvl1pPr>
          </a:lstStyle>
          <a:p>
            <a:pPr lvl="0"/>
            <a:r>
              <a:rPr lang="en-US" noProof="0" smtClean="0"/>
              <a:t>Click to edit Master title style</a:t>
            </a:r>
            <a:endParaRPr lang="en-US" noProof="0" dirty="0" smtClean="0"/>
          </a:p>
        </p:txBody>
      </p:sp>
    </p:spTree>
    <p:extLst>
      <p:ext uri="{BB962C8B-B14F-4D97-AF65-F5344CB8AC3E}">
        <p14:creationId xmlns:p14="http://schemas.microsoft.com/office/powerpoint/2010/main" val="2682055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2017-07-11</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a:p>
        </p:txBody>
      </p:sp>
    </p:spTree>
    <p:extLst>
      <p:ext uri="{BB962C8B-B14F-4D97-AF65-F5344CB8AC3E}">
        <p14:creationId xmlns:p14="http://schemas.microsoft.com/office/powerpoint/2010/main" val="913810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2017-07-11</a:t>
            </a:fld>
            <a:endParaRPr lang="en-CA"/>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a:p>
        </p:txBody>
      </p:sp>
    </p:spTree>
    <p:extLst>
      <p:ext uri="{BB962C8B-B14F-4D97-AF65-F5344CB8AC3E}">
        <p14:creationId xmlns:p14="http://schemas.microsoft.com/office/powerpoint/2010/main" val="288206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63486"/>
            <a:ext cx="8229600" cy="4362678"/>
          </a:xfrm>
          <a:prstGeom prst="rect">
            <a:avLst/>
          </a:prstGeom>
        </p:spPr>
        <p:txBody>
          <a:bodyPr/>
          <a:lstStyle>
            <a:lvl1pPr>
              <a:defRPr sz="1800"/>
            </a:lvl1pPr>
            <a:lvl2pPr>
              <a:defRPr sz="1500"/>
            </a:lvl2pPr>
            <a:lvl3pPr>
              <a:defRPr sz="135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dirty="0"/>
          </a:p>
        </p:txBody>
      </p:sp>
      <p:sp>
        <p:nvSpPr>
          <p:cNvPr id="23" name="Rectangle 2"/>
          <p:cNvSpPr>
            <a:spLocks noGrp="1" noChangeArrowheads="1"/>
          </p:cNvSpPr>
          <p:nvPr>
            <p:ph type="title"/>
          </p:nvPr>
        </p:nvSpPr>
        <p:spPr bwMode="auto">
          <a:xfrm>
            <a:off x="457200" y="836615"/>
            <a:ext cx="8229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sz="2400" b="1"/>
            </a:lvl1pPr>
          </a:lstStyle>
          <a:p>
            <a:pPr lvl="0"/>
            <a:r>
              <a:rPr lang="en-US" dirty="0" smtClean="0"/>
              <a:t>Click to edit Master title style</a:t>
            </a:r>
            <a:endParaRPr lang="en-CA" dirty="0" smtClean="0"/>
          </a:p>
        </p:txBody>
      </p:sp>
    </p:spTree>
    <p:extLst>
      <p:ext uri="{BB962C8B-B14F-4D97-AF65-F5344CB8AC3E}">
        <p14:creationId xmlns:p14="http://schemas.microsoft.com/office/powerpoint/2010/main" val="2579517823"/>
      </p:ext>
    </p:extLst>
  </p:cSld>
  <p:clrMapOvr>
    <a:masterClrMapping/>
  </p:clrMapOvr>
  <p:transition spd="med">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a:prstGeom prst="rect">
            <a:avLst/>
          </a:prstGeo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dirty="0"/>
          </a:p>
        </p:txBody>
      </p:sp>
      <p:sp>
        <p:nvSpPr>
          <p:cNvPr id="23" name="Rectangle 2"/>
          <p:cNvSpPr>
            <a:spLocks noGrp="1" noChangeArrowheads="1"/>
          </p:cNvSpPr>
          <p:nvPr>
            <p:ph type="title"/>
          </p:nvPr>
        </p:nvSpPr>
        <p:spPr bwMode="auto">
          <a:xfrm>
            <a:off x="457200" y="836613"/>
            <a:ext cx="8229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sz="2800"/>
            </a:lvl1pPr>
          </a:lstStyle>
          <a:p>
            <a:pPr lvl="0"/>
            <a:r>
              <a:rPr lang="en-US" smtClean="0"/>
              <a:t>Click to edit Master title style</a:t>
            </a:r>
            <a:endParaRPr lang="en-CA" dirty="0" smtClean="0"/>
          </a:p>
        </p:txBody>
      </p:sp>
      <p:sp>
        <p:nvSpPr>
          <p:cNvPr id="24" name="Rectangle 6"/>
          <p:cNvSpPr txBox="1">
            <a:spLocks noChangeArrowheads="1"/>
          </p:cNvSpPr>
          <p:nvPr userDrawn="1"/>
        </p:nvSpPr>
        <p:spPr bwMode="auto">
          <a:xfrm>
            <a:off x="65532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fontAlgn="base">
              <a:spcBef>
                <a:spcPct val="0"/>
              </a:spcBef>
              <a:spcAft>
                <a:spcPct val="0"/>
              </a:spcAft>
              <a:defRPr sz="1100" kern="1200">
                <a:solidFill>
                  <a:schemeClr val="bg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08ACC6B-761E-44E5-B80B-A19261193283}" type="slidenum">
              <a:rPr kumimoji="0" lang="en-US" sz="1100" b="0" i="0" u="none" strike="noStrike" kern="1200" cap="none" spc="0" normalizeH="0" baseline="0" noProof="0" smtClean="0">
                <a:ln>
                  <a:noFill/>
                </a:ln>
                <a:solidFill>
                  <a:srgbClr val="FFFFFF"/>
                </a:solidFill>
                <a:effectLst/>
                <a:uLnTx/>
                <a:uFillTx/>
                <a:latin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100" b="0" i="0" u="none" strike="noStrike" kern="1200" cap="none" spc="0" normalizeH="0" baseline="0" noProof="0" dirty="0">
              <a:ln>
                <a:noFill/>
              </a:ln>
              <a:solidFill>
                <a:srgbClr val="FFFFFF"/>
              </a:solidFill>
              <a:effectLst/>
              <a:uLnTx/>
              <a:uFillTx/>
              <a:latin typeface="Arial" charset="0"/>
            </a:endParaRPr>
          </a:p>
        </p:txBody>
      </p:sp>
    </p:spTree>
    <p:extLst>
      <p:ext uri="{BB962C8B-B14F-4D97-AF65-F5344CB8AC3E}">
        <p14:creationId xmlns:p14="http://schemas.microsoft.com/office/powerpoint/2010/main" val="735800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85214"/>
            <a:ext cx="9144000" cy="6472786"/>
          </a:xfrm>
          <a:prstGeom prst="rect">
            <a:avLst/>
          </a:prstGeom>
        </p:spPr>
      </p:pic>
      <p:pic>
        <p:nvPicPr>
          <p:cNvPr id="22" name="Picture 2" descr="G:\CD-DC\ISCD-DCSI\MCS (under construction)\C&amp;Tech Services\Corporate_Identity\Corporate ID current (2013 )\CorporateTemplates\Presentations\top ba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19075" y="238125"/>
            <a:ext cx="8686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226582" y="6398552"/>
            <a:ext cx="8686800" cy="231647"/>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6"/>
          <p:cNvSpPr txBox="1">
            <a:spLocks noChangeArrowheads="1"/>
          </p:cNvSpPr>
          <p:nvPr userDrawn="1"/>
        </p:nvSpPr>
        <p:spPr bwMode="auto">
          <a:xfrm>
            <a:off x="65532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fontAlgn="base">
              <a:spcBef>
                <a:spcPct val="0"/>
              </a:spcBef>
              <a:spcAft>
                <a:spcPct val="0"/>
              </a:spcAft>
              <a:defRPr sz="1100" kern="1200">
                <a:solidFill>
                  <a:schemeClr val="bg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08ACC6B-761E-44E5-B80B-A19261193283}" type="slidenum">
              <a:rPr kumimoji="0" lang="en-US" sz="1100" b="0" i="0" u="none" strike="noStrike" kern="1200" cap="none" spc="0" normalizeH="0" baseline="0" noProof="0" smtClean="0">
                <a:ln>
                  <a:noFill/>
                </a:ln>
                <a:solidFill>
                  <a:srgbClr val="FFFFFF"/>
                </a:solidFill>
                <a:effectLst/>
                <a:uLnTx/>
                <a:uFillTx/>
                <a:latin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100" b="0" i="0" u="none" strike="noStrike" kern="1200" cap="none" spc="0" normalizeH="0" baseline="0" noProof="0" dirty="0">
              <a:ln>
                <a:noFill/>
              </a:ln>
              <a:solidFill>
                <a:srgbClr val="FFFFFF"/>
              </a:solidFill>
              <a:effectLst/>
              <a:uLnTx/>
              <a:uFillTx/>
              <a:latin typeface="Arial" charset="0"/>
            </a:endParaRPr>
          </a:p>
        </p:txBody>
      </p:sp>
      <p:sp>
        <p:nvSpPr>
          <p:cNvPr id="26" name="Title 1"/>
          <p:cNvSpPr>
            <a:spLocks noGrp="1"/>
          </p:cNvSpPr>
          <p:nvPr>
            <p:ph type="title"/>
          </p:nvPr>
        </p:nvSpPr>
        <p:spPr>
          <a:xfrm>
            <a:off x="685800" y="911225"/>
            <a:ext cx="7772400" cy="631825"/>
          </a:xfrm>
          <a:prstGeom prst="rect">
            <a:avLst/>
          </a:prstGeom>
        </p:spPr>
        <p:txBody>
          <a:bodyPr anchor="t"/>
          <a:lstStyle>
            <a:lvl1pPr algn="ctr">
              <a:defRPr sz="3600" b="1" cap="none">
                <a:latin typeface="Arial" panose="020B0604020202020204" pitchFamily="34" charset="0"/>
                <a:cs typeface="Arial" panose="020B0604020202020204" pitchFamily="34" charset="0"/>
              </a:defRPr>
            </a:lvl1pPr>
          </a:lstStyle>
          <a:p>
            <a:r>
              <a:rPr lang="en-US" smtClean="0"/>
              <a:t>Click to edit Master title style</a:t>
            </a:r>
            <a:endParaRPr lang="en-CA" dirty="0"/>
          </a:p>
        </p:txBody>
      </p:sp>
      <p:sp>
        <p:nvSpPr>
          <p:cNvPr id="27" name="Text Placeholder 2"/>
          <p:cNvSpPr>
            <a:spLocks noGrp="1"/>
          </p:cNvSpPr>
          <p:nvPr>
            <p:ph type="body" idx="1"/>
          </p:nvPr>
        </p:nvSpPr>
        <p:spPr>
          <a:xfrm>
            <a:off x="3552825" y="2428875"/>
            <a:ext cx="4905374" cy="3514725"/>
          </a:xfrm>
          <a:prstGeom prst="rect">
            <a:avLst/>
          </a:prstGeom>
        </p:spPr>
        <p:txBody>
          <a:bodyPr anchor="t"/>
          <a:lstStyle>
            <a:lvl1pPr marL="0" indent="0" algn="l">
              <a:buNone/>
              <a:defRPr lang="en-US" sz="3200" baseline="0" dirty="0" smtClean="0">
                <a:solidFill>
                  <a:schemeClr val="bg1">
                    <a:lumMod val="50000"/>
                  </a:schemeClr>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73296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2017-07-11</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a:p>
        </p:txBody>
      </p:sp>
    </p:spTree>
    <p:extLst>
      <p:ext uri="{BB962C8B-B14F-4D97-AF65-F5344CB8AC3E}">
        <p14:creationId xmlns:p14="http://schemas.microsoft.com/office/powerpoint/2010/main" val="2726449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2017-07-11</a:t>
            </a:fld>
            <a:endParaRPr lang="en-CA"/>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CA"/>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a:p>
        </p:txBody>
      </p:sp>
    </p:spTree>
    <p:extLst>
      <p:ext uri="{BB962C8B-B14F-4D97-AF65-F5344CB8AC3E}">
        <p14:creationId xmlns:p14="http://schemas.microsoft.com/office/powerpoint/2010/main" val="2832033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CA"/>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2017-07-11</a:t>
            </a:fld>
            <a:endParaRPr lang="en-CA"/>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CA"/>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a:p>
        </p:txBody>
      </p:sp>
    </p:spTree>
    <p:extLst>
      <p:ext uri="{BB962C8B-B14F-4D97-AF65-F5344CB8AC3E}">
        <p14:creationId xmlns:p14="http://schemas.microsoft.com/office/powerpoint/2010/main" val="3868066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2017-07-11</a:t>
            </a:fld>
            <a:endParaRPr lang="en-CA"/>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CA"/>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a:p>
        </p:txBody>
      </p:sp>
    </p:spTree>
    <p:extLst>
      <p:ext uri="{BB962C8B-B14F-4D97-AF65-F5344CB8AC3E}">
        <p14:creationId xmlns:p14="http://schemas.microsoft.com/office/powerpoint/2010/main" val="556382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2017-07-11</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a:p>
        </p:txBody>
      </p:sp>
    </p:spTree>
    <p:extLst>
      <p:ext uri="{BB962C8B-B14F-4D97-AF65-F5344CB8AC3E}">
        <p14:creationId xmlns:p14="http://schemas.microsoft.com/office/powerpoint/2010/main" val="4024623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CA"/>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3E3A8C3-4EE3-4C7D-9649-B0C39143CBD4}" type="datetimeFigureOut">
              <a:rPr lang="en-CA" smtClean="0"/>
              <a:t>2017-07-11</a:t>
            </a:fld>
            <a:endParaRPr lang="en-CA"/>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CA"/>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9EC3F8-1EC0-4DA5-A16B-EBFF518C9CB7}" type="slidenum">
              <a:rPr lang="en-CA" smtClean="0"/>
              <a:t>‹#›</a:t>
            </a:fld>
            <a:endParaRPr lang="en-CA"/>
          </a:p>
        </p:txBody>
      </p:sp>
    </p:spTree>
    <p:extLst>
      <p:ext uri="{BB962C8B-B14F-4D97-AF65-F5344CB8AC3E}">
        <p14:creationId xmlns:p14="http://schemas.microsoft.com/office/powerpoint/2010/main" val="30066492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2" descr="G:\CD-DC\ISCD-DCSI\MCS (under construction)\C&amp;Tech Services\Corporate_Identity\Corporate ID current (2013 )\CorporateTemplates\Presentations\top bar.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19075" y="238125"/>
            <a:ext cx="86868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226582" y="6398552"/>
            <a:ext cx="8686800" cy="231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74398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hyperlink" Target="mailto:CBSA-ASFC_CARM.GCRA@cbsa-asfc.gc.ca"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sz="3600" dirty="0" smtClean="0"/>
              <a:t>ARL: Proposed DN/SOA Changes For Discussion</a:t>
            </a:r>
            <a:endParaRPr lang="en-CA" sz="3600" dirty="0"/>
          </a:p>
        </p:txBody>
      </p:sp>
      <p:sp>
        <p:nvSpPr>
          <p:cNvPr id="3" name="Content Placeholder 4"/>
          <p:cNvSpPr txBox="1">
            <a:spLocks/>
          </p:cNvSpPr>
          <p:nvPr/>
        </p:nvSpPr>
        <p:spPr>
          <a:xfrm>
            <a:off x="670560" y="4077072"/>
            <a:ext cx="3527425" cy="138646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CA" sz="1200" dirty="0" smtClean="0"/>
              <a:t/>
            </a:r>
            <a:br>
              <a:rPr lang="en-CA" sz="1200" dirty="0" smtClean="0"/>
            </a:br>
            <a:r>
              <a:rPr lang="en-CA" sz="1200" dirty="0" smtClean="0"/>
              <a:t>Date: July </a:t>
            </a:r>
            <a:r>
              <a:rPr lang="en-CA" sz="1200" dirty="0" smtClean="0"/>
              <a:t>11, </a:t>
            </a:r>
            <a:r>
              <a:rPr lang="en-CA" sz="1200" dirty="0" smtClean="0"/>
              <a:t>2017</a:t>
            </a:r>
          </a:p>
        </p:txBody>
      </p:sp>
    </p:spTree>
    <p:extLst>
      <p:ext uri="{BB962C8B-B14F-4D97-AF65-F5344CB8AC3E}">
        <p14:creationId xmlns:p14="http://schemas.microsoft.com/office/powerpoint/2010/main" val="18925379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1319" y="2706356"/>
            <a:ext cx="8229600" cy="581025"/>
          </a:xfrm>
        </p:spPr>
        <p:txBody>
          <a:bodyPr/>
          <a:lstStyle/>
          <a:p>
            <a:r>
              <a:rPr lang="en-CA" dirty="0" smtClean="0"/>
              <a:t>Layout of ‘Other Transactions Section’ of DN and SOA</a:t>
            </a:r>
            <a:endParaRPr lang="en-CA" dirty="0"/>
          </a:p>
        </p:txBody>
      </p:sp>
    </p:spTree>
    <p:extLst>
      <p:ext uri="{BB962C8B-B14F-4D97-AF65-F5344CB8AC3E}">
        <p14:creationId xmlns:p14="http://schemas.microsoft.com/office/powerpoint/2010/main" val="27069376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940855" y="958245"/>
            <a:ext cx="2210800" cy="5755422"/>
          </a:xfrm>
          <a:prstGeom prst="rect">
            <a:avLst/>
          </a:prstGeom>
          <a:noFill/>
        </p:spPr>
        <p:txBody>
          <a:bodyPr wrap="square" rtlCol="0">
            <a:spAutoFit/>
          </a:bodyPr>
          <a:lstStyle/>
          <a:p>
            <a:r>
              <a:rPr lang="en-CA" sz="1000" dirty="0" smtClean="0"/>
              <a:t>The </a:t>
            </a:r>
            <a:r>
              <a:rPr lang="en-CA" sz="1000" b="1" u="sng" dirty="0" smtClean="0">
                <a:solidFill>
                  <a:srgbClr val="00B0F0"/>
                </a:solidFill>
              </a:rPr>
              <a:t>‘Other Transactions </a:t>
            </a:r>
            <a:r>
              <a:rPr lang="en-CA" sz="1000" b="1" u="sng" dirty="0">
                <a:solidFill>
                  <a:srgbClr val="00B0F0"/>
                </a:solidFill>
              </a:rPr>
              <a:t>Section” </a:t>
            </a:r>
            <a:r>
              <a:rPr lang="en-CA" sz="1000" dirty="0" smtClean="0"/>
              <a:t>has been categorized with the following sub headings to better group documents together and align them to the importer header section of the Broker SOA:</a:t>
            </a:r>
          </a:p>
          <a:p>
            <a:endParaRPr lang="en-CA" sz="1000" dirty="0"/>
          </a:p>
          <a:p>
            <a:r>
              <a:rPr lang="en-CA" sz="1000" dirty="0" smtClean="0">
                <a:solidFill>
                  <a:schemeClr val="accent2"/>
                </a:solidFill>
              </a:rPr>
              <a:t>Included in Previous SOA Total Payable: </a:t>
            </a:r>
            <a:r>
              <a:rPr lang="en-CA" sz="1000" dirty="0" smtClean="0"/>
              <a:t>displays transactions from previous SOAs with status of either Paid, Offset, Late or Unused.</a:t>
            </a:r>
          </a:p>
          <a:p>
            <a:endParaRPr lang="en-CA" sz="1000" dirty="0" smtClean="0"/>
          </a:p>
          <a:p>
            <a:r>
              <a:rPr lang="en-CA" sz="1000" dirty="0" smtClean="0">
                <a:solidFill>
                  <a:srgbClr val="00B050"/>
                </a:solidFill>
              </a:rPr>
              <a:t>Payments since last SOA: </a:t>
            </a:r>
            <a:r>
              <a:rPr lang="en-CA" sz="1000" dirty="0" smtClean="0"/>
              <a:t>displays all payment documents received (including any interim payments) </a:t>
            </a:r>
            <a:r>
              <a:rPr lang="en-CA" sz="1000" dirty="0"/>
              <a:t>since last SOA </a:t>
            </a:r>
            <a:r>
              <a:rPr lang="en-CA" sz="1000" dirty="0" smtClean="0"/>
              <a:t>with status Offset or Available. </a:t>
            </a:r>
            <a:endParaRPr lang="en-CA" sz="1000" dirty="0"/>
          </a:p>
          <a:p>
            <a:endParaRPr lang="en-CA" sz="1000" dirty="0" smtClean="0"/>
          </a:p>
          <a:p>
            <a:endParaRPr lang="en-CA" sz="1000" dirty="0" smtClean="0"/>
          </a:p>
          <a:p>
            <a:r>
              <a:rPr lang="en-CA" sz="1000" dirty="0" smtClean="0">
                <a:solidFill>
                  <a:schemeClr val="tx2">
                    <a:lumMod val="60000"/>
                    <a:lumOff val="40000"/>
                  </a:schemeClr>
                </a:solidFill>
              </a:rPr>
              <a:t>Non-B3 Debt: </a:t>
            </a:r>
            <a:r>
              <a:rPr lang="en-CA" sz="1000" dirty="0" smtClean="0"/>
              <a:t>displays all non-B3 </a:t>
            </a:r>
            <a:r>
              <a:rPr lang="en-CA" sz="1000" dirty="0"/>
              <a:t>debit transactions </a:t>
            </a:r>
            <a:r>
              <a:rPr lang="en-CA" sz="1000" dirty="0" smtClean="0"/>
              <a:t>due this SOA due date.</a:t>
            </a:r>
          </a:p>
          <a:p>
            <a:endParaRPr lang="en-CA" sz="1000" dirty="0" smtClean="0"/>
          </a:p>
          <a:p>
            <a:r>
              <a:rPr lang="en-CA" sz="1000" dirty="0" smtClean="0">
                <a:solidFill>
                  <a:schemeClr val="accent6">
                    <a:lumMod val="75000"/>
                  </a:schemeClr>
                </a:solidFill>
              </a:rPr>
              <a:t>Available Credit: </a:t>
            </a:r>
            <a:r>
              <a:rPr lang="en-CA" sz="1000" dirty="0" smtClean="0"/>
              <a:t>displays all new </a:t>
            </a:r>
            <a:r>
              <a:rPr lang="en-CA" sz="1000" dirty="0"/>
              <a:t>open credit documents (B2-1 credits/ K32 credits). Unused credits from previous period will be included in the Previous SOA Total Payable </a:t>
            </a:r>
            <a:r>
              <a:rPr lang="en-CA" sz="1000" dirty="0" smtClean="0"/>
              <a:t>section.</a:t>
            </a:r>
            <a:endParaRPr lang="en-CA" sz="1000" dirty="0"/>
          </a:p>
          <a:p>
            <a:endParaRPr lang="en-CA" sz="1000" dirty="0" smtClean="0"/>
          </a:p>
          <a:p>
            <a:endParaRPr lang="en-CA" sz="1000" dirty="0" smtClean="0"/>
          </a:p>
          <a:p>
            <a:r>
              <a:rPr lang="en-CA" sz="1000" dirty="0" smtClean="0">
                <a:solidFill>
                  <a:schemeClr val="bg2">
                    <a:lumMod val="50000"/>
                  </a:schemeClr>
                </a:solidFill>
              </a:rPr>
              <a:t>Interest Total: </a:t>
            </a:r>
            <a:r>
              <a:rPr lang="en-CA" sz="1000" dirty="0" smtClean="0"/>
              <a:t>displays all new </a:t>
            </a:r>
            <a:r>
              <a:rPr lang="en-CA" sz="1000" dirty="0"/>
              <a:t>interest </a:t>
            </a:r>
            <a:r>
              <a:rPr lang="en-CA" sz="1000" dirty="0" smtClean="0"/>
              <a:t>documents calculated and posted during </a:t>
            </a:r>
            <a:r>
              <a:rPr lang="en-CA" sz="1000" dirty="0"/>
              <a:t>current billing </a:t>
            </a:r>
            <a:r>
              <a:rPr lang="en-CA" sz="1000" dirty="0" smtClean="0"/>
              <a:t>cycle.</a:t>
            </a:r>
            <a:endParaRPr lang="en-CA" sz="1000" dirty="0"/>
          </a:p>
          <a:p>
            <a:endParaRPr lang="en-CA" sz="1000" dirty="0" smtClean="0"/>
          </a:p>
          <a:p>
            <a:endParaRPr lang="en-CA" dirty="0"/>
          </a:p>
        </p:txBody>
      </p:sp>
      <p:sp>
        <p:nvSpPr>
          <p:cNvPr id="8" name="Left Brace 7"/>
          <p:cNvSpPr/>
          <p:nvPr/>
        </p:nvSpPr>
        <p:spPr>
          <a:xfrm>
            <a:off x="983724" y="1454727"/>
            <a:ext cx="90553" cy="1563865"/>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0" name="Left Brace 9"/>
          <p:cNvSpPr/>
          <p:nvPr/>
        </p:nvSpPr>
        <p:spPr>
          <a:xfrm>
            <a:off x="906707" y="3051096"/>
            <a:ext cx="167570" cy="884902"/>
          </a:xfrm>
          <a:prstGeom prst="leftBrace">
            <a:avLst/>
          </a:prstGeom>
          <a:ln w="127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1" name="Left Brace 10"/>
          <p:cNvSpPr/>
          <p:nvPr/>
        </p:nvSpPr>
        <p:spPr>
          <a:xfrm>
            <a:off x="891394" y="3935998"/>
            <a:ext cx="167570" cy="2182169"/>
          </a:xfrm>
          <a:prstGeom prst="leftBrace">
            <a:avLst/>
          </a:prstGeom>
          <a:ln w="127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2" name="TextBox 1"/>
          <p:cNvSpPr txBox="1"/>
          <p:nvPr/>
        </p:nvSpPr>
        <p:spPr>
          <a:xfrm>
            <a:off x="91406" y="1985992"/>
            <a:ext cx="807646" cy="584775"/>
          </a:xfrm>
          <a:prstGeom prst="rect">
            <a:avLst/>
          </a:prstGeom>
          <a:noFill/>
          <a:ln>
            <a:solidFill>
              <a:srgbClr val="FF0000"/>
            </a:solidFill>
          </a:ln>
        </p:spPr>
        <p:txBody>
          <a:bodyPr wrap="square" rtlCol="0">
            <a:spAutoFit/>
          </a:bodyPr>
          <a:lstStyle/>
          <a:p>
            <a:r>
              <a:rPr lang="en-CA" sz="800" b="1" u="sng" dirty="0" smtClean="0"/>
              <a:t>‘Importer Header’ </a:t>
            </a:r>
            <a:r>
              <a:rPr lang="en-CA" sz="800" dirty="0" smtClean="0"/>
              <a:t>section of broker SOA.</a:t>
            </a:r>
            <a:endParaRPr lang="en-CA" sz="800" dirty="0"/>
          </a:p>
        </p:txBody>
      </p:sp>
      <p:sp>
        <p:nvSpPr>
          <p:cNvPr id="9" name="TextBox 8"/>
          <p:cNvSpPr txBox="1"/>
          <p:nvPr/>
        </p:nvSpPr>
        <p:spPr>
          <a:xfrm>
            <a:off x="22856" y="3151138"/>
            <a:ext cx="883850" cy="584775"/>
          </a:xfrm>
          <a:prstGeom prst="rect">
            <a:avLst/>
          </a:prstGeom>
          <a:noFill/>
          <a:ln>
            <a:solidFill>
              <a:srgbClr val="00B050"/>
            </a:solidFill>
          </a:ln>
        </p:spPr>
        <p:txBody>
          <a:bodyPr wrap="square" rtlCol="0">
            <a:spAutoFit/>
          </a:bodyPr>
          <a:lstStyle/>
          <a:p>
            <a:r>
              <a:rPr lang="en-CA" sz="800" dirty="0" smtClean="0"/>
              <a:t>Importer </a:t>
            </a:r>
            <a:r>
              <a:rPr lang="en-CA" sz="800" b="1" u="sng" dirty="0" smtClean="0"/>
              <a:t>‘B3 Transactions’ </a:t>
            </a:r>
            <a:r>
              <a:rPr lang="en-CA" sz="800" dirty="0" smtClean="0"/>
              <a:t>section of Broker SOA.</a:t>
            </a:r>
            <a:endParaRPr lang="en-CA" sz="800" dirty="0"/>
          </a:p>
        </p:txBody>
      </p:sp>
      <p:sp>
        <p:nvSpPr>
          <p:cNvPr id="12" name="TextBox 11"/>
          <p:cNvSpPr txBox="1"/>
          <p:nvPr/>
        </p:nvSpPr>
        <p:spPr>
          <a:xfrm>
            <a:off x="22856" y="4784467"/>
            <a:ext cx="868538" cy="707886"/>
          </a:xfrm>
          <a:prstGeom prst="rect">
            <a:avLst/>
          </a:prstGeom>
          <a:noFill/>
          <a:ln>
            <a:solidFill>
              <a:srgbClr val="00B0F0"/>
            </a:solidFill>
          </a:ln>
        </p:spPr>
        <p:txBody>
          <a:bodyPr wrap="square" rtlCol="0">
            <a:spAutoFit/>
          </a:bodyPr>
          <a:lstStyle/>
          <a:p>
            <a:r>
              <a:rPr lang="en-CA" sz="800" dirty="0" smtClean="0"/>
              <a:t>Importer </a:t>
            </a:r>
            <a:r>
              <a:rPr lang="en-CA" sz="800" b="1" u="sng" dirty="0" smtClean="0"/>
              <a:t>‘Other Transactions Section’ </a:t>
            </a:r>
            <a:r>
              <a:rPr lang="en-CA" sz="800" dirty="0" smtClean="0"/>
              <a:t>of Broker SOA.</a:t>
            </a:r>
            <a:endParaRPr lang="en-CA" sz="800" dirty="0"/>
          </a:p>
        </p:txBody>
      </p:sp>
      <p:pic>
        <p:nvPicPr>
          <p:cNvPr id="13" name="Picture 12"/>
          <p:cNvPicPr>
            <a:picLocks noChangeAspect="1"/>
          </p:cNvPicPr>
          <p:nvPr/>
        </p:nvPicPr>
        <p:blipFill>
          <a:blip r:embed="rId2"/>
          <a:stretch>
            <a:fillRect/>
          </a:stretch>
        </p:blipFill>
        <p:spPr>
          <a:xfrm>
            <a:off x="1058964" y="679935"/>
            <a:ext cx="5952121" cy="5627223"/>
          </a:xfrm>
          <a:prstGeom prst="rect">
            <a:avLst/>
          </a:prstGeom>
        </p:spPr>
      </p:pic>
    </p:spTree>
    <p:extLst>
      <p:ext uri="{BB962C8B-B14F-4D97-AF65-F5344CB8AC3E}">
        <p14:creationId xmlns:p14="http://schemas.microsoft.com/office/powerpoint/2010/main" val="7330084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5424" y="2814268"/>
            <a:ext cx="8229600" cy="581025"/>
          </a:xfrm>
        </p:spPr>
        <p:txBody>
          <a:bodyPr/>
          <a:lstStyle/>
          <a:p>
            <a:r>
              <a:rPr lang="en-CA" dirty="0" smtClean="0"/>
              <a:t>Proposed Importer SOA </a:t>
            </a:r>
            <a:r>
              <a:rPr lang="en-CA" dirty="0"/>
              <a:t>U</a:t>
            </a:r>
            <a:r>
              <a:rPr lang="en-CA" dirty="0" smtClean="0"/>
              <a:t>pdates</a:t>
            </a:r>
            <a:endParaRPr lang="en-CA" dirty="0"/>
          </a:p>
        </p:txBody>
      </p:sp>
    </p:spTree>
    <p:extLst>
      <p:ext uri="{BB962C8B-B14F-4D97-AF65-F5344CB8AC3E}">
        <p14:creationId xmlns:p14="http://schemas.microsoft.com/office/powerpoint/2010/main" val="33309373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4590" y="1475446"/>
            <a:ext cx="4651275" cy="4918852"/>
          </a:xfrm>
          <a:prstGeom prst="rect">
            <a:avLst/>
          </a:prstGeom>
        </p:spPr>
      </p:pic>
      <p:sp>
        <p:nvSpPr>
          <p:cNvPr id="3" name="Title 2"/>
          <p:cNvSpPr>
            <a:spLocks noGrp="1"/>
          </p:cNvSpPr>
          <p:nvPr>
            <p:ph type="title"/>
          </p:nvPr>
        </p:nvSpPr>
        <p:spPr>
          <a:xfrm>
            <a:off x="478465" y="868511"/>
            <a:ext cx="8229600" cy="581025"/>
          </a:xfrm>
        </p:spPr>
        <p:txBody>
          <a:bodyPr/>
          <a:lstStyle/>
          <a:p>
            <a:r>
              <a:rPr lang="en-CA" dirty="0" smtClean="0"/>
              <a:t>Importer SOA Header</a:t>
            </a:r>
            <a:endParaRPr lang="en-CA" dirty="0"/>
          </a:p>
        </p:txBody>
      </p:sp>
      <p:sp>
        <p:nvSpPr>
          <p:cNvPr id="8" name="TextBox 7"/>
          <p:cNvSpPr txBox="1"/>
          <p:nvPr/>
        </p:nvSpPr>
        <p:spPr>
          <a:xfrm>
            <a:off x="5386322" y="1578723"/>
            <a:ext cx="3321743" cy="4324261"/>
          </a:xfrm>
          <a:prstGeom prst="rect">
            <a:avLst/>
          </a:prstGeom>
          <a:noFill/>
          <a:ln>
            <a:solidFill>
              <a:schemeClr val="accent2">
                <a:lumMod val="50000"/>
              </a:schemeClr>
            </a:solidFill>
          </a:ln>
        </p:spPr>
        <p:txBody>
          <a:bodyPr wrap="square" rtlCol="0">
            <a:spAutoFit/>
          </a:bodyPr>
          <a:lstStyle/>
          <a:p>
            <a:pPr marL="228600" indent="-228600">
              <a:buFont typeface="+mj-lt"/>
              <a:buAutoNum type="alphaUcPeriod"/>
            </a:pPr>
            <a:r>
              <a:rPr lang="en-CA" sz="1100" dirty="0" smtClean="0"/>
              <a:t>Previous SOA Total Payable: Previous SOA Balance (Importer to pay + broker to pay)</a:t>
            </a:r>
          </a:p>
          <a:p>
            <a:pPr marL="228600" indent="-228600">
              <a:buFont typeface="+mj-lt"/>
              <a:buAutoNum type="alphaUcPeriod"/>
            </a:pPr>
            <a:r>
              <a:rPr lang="en-CA" sz="1100" dirty="0" smtClean="0">
                <a:solidFill>
                  <a:srgbClr val="FF0000"/>
                </a:solidFill>
              </a:rPr>
              <a:t>Payments since last SOA: </a:t>
            </a:r>
            <a:r>
              <a:rPr lang="en-CA" sz="1100" dirty="0" smtClean="0"/>
              <a:t>Payments (including interim payments) received since last SOA (importer and broker). </a:t>
            </a:r>
          </a:p>
          <a:p>
            <a:pPr marL="228600" indent="-228600">
              <a:buFont typeface="+mj-lt"/>
              <a:buAutoNum type="alphaUcPeriod"/>
            </a:pPr>
            <a:r>
              <a:rPr lang="en-CA" sz="1100" dirty="0" smtClean="0"/>
              <a:t>Disbursements: any refunds disbursed to the importer </a:t>
            </a:r>
          </a:p>
          <a:p>
            <a:pPr marL="228600" indent="-228600">
              <a:buFont typeface="+mj-lt"/>
              <a:buAutoNum type="alphaUcPeriod"/>
            </a:pPr>
            <a:r>
              <a:rPr lang="en-CA" sz="1100" dirty="0" smtClean="0"/>
              <a:t>Opening Balance: Previous SOA total payable less payments since last SOA plus any disbursements.</a:t>
            </a:r>
            <a:endParaRPr lang="en-CA" sz="1100" dirty="0"/>
          </a:p>
          <a:p>
            <a:pPr marL="228600" indent="-228600">
              <a:buFont typeface="+mj-lt"/>
              <a:buAutoNum type="alphaUcPeriod"/>
            </a:pPr>
            <a:r>
              <a:rPr lang="en-CA" sz="1100" dirty="0" smtClean="0">
                <a:solidFill>
                  <a:srgbClr val="00B050"/>
                </a:solidFill>
              </a:rPr>
              <a:t>Current B3 Transactions: </a:t>
            </a:r>
            <a:r>
              <a:rPr lang="en-CA" sz="1100" dirty="0" smtClean="0"/>
              <a:t>new B3 transactions from current billing cycle</a:t>
            </a:r>
          </a:p>
          <a:p>
            <a:pPr marL="228600" indent="-228600">
              <a:buFont typeface="+mj-lt"/>
              <a:buAutoNum type="alphaUcPeriod"/>
            </a:pPr>
            <a:r>
              <a:rPr lang="en-CA" sz="1100" dirty="0" smtClean="0">
                <a:solidFill>
                  <a:srgbClr val="7030A0"/>
                </a:solidFill>
              </a:rPr>
              <a:t>Non-B3 Debt: </a:t>
            </a:r>
            <a:r>
              <a:rPr lang="en-CA" sz="1100" dirty="0"/>
              <a:t>total of </a:t>
            </a:r>
            <a:r>
              <a:rPr lang="en-CA" sz="1100" dirty="0" smtClean="0"/>
              <a:t>non </a:t>
            </a:r>
            <a:r>
              <a:rPr lang="en-CA" sz="1100" dirty="0"/>
              <a:t>B3 </a:t>
            </a:r>
            <a:r>
              <a:rPr lang="en-CA" sz="1100" dirty="0" smtClean="0"/>
              <a:t>debit transactions due this SOA due date </a:t>
            </a:r>
            <a:r>
              <a:rPr lang="en-CA" sz="1100" dirty="0"/>
              <a:t>(</a:t>
            </a:r>
            <a:r>
              <a:rPr lang="en-CA" sz="1100" dirty="0" smtClean="0"/>
              <a:t>will </a:t>
            </a:r>
            <a:r>
              <a:rPr lang="en-CA" sz="1100" dirty="0"/>
              <a:t>not include unpaid ‘late’ </a:t>
            </a:r>
            <a:r>
              <a:rPr lang="en-CA" sz="1100" dirty="0" smtClean="0"/>
              <a:t>non B3 transactions </a:t>
            </a:r>
            <a:r>
              <a:rPr lang="en-CA" sz="1100" dirty="0"/>
              <a:t>as </a:t>
            </a:r>
            <a:r>
              <a:rPr lang="en-CA" sz="1100" dirty="0" smtClean="0"/>
              <a:t>these </a:t>
            </a:r>
            <a:r>
              <a:rPr lang="en-CA" sz="1100" dirty="0"/>
              <a:t>will be </a:t>
            </a:r>
            <a:r>
              <a:rPr lang="en-CA" sz="1100" dirty="0" smtClean="0"/>
              <a:t>included I the Previous SOA Total Payable field).   </a:t>
            </a:r>
            <a:r>
              <a:rPr lang="en-CA" sz="1100" dirty="0"/>
              <a:t> </a:t>
            </a:r>
            <a:endParaRPr lang="en-CA" sz="1100" dirty="0" smtClean="0"/>
          </a:p>
          <a:p>
            <a:pPr marL="228600" indent="-228600">
              <a:buFont typeface="+mj-lt"/>
              <a:buAutoNum type="alphaUcPeriod"/>
            </a:pPr>
            <a:r>
              <a:rPr lang="en-CA" sz="1100" b="1" dirty="0" smtClean="0">
                <a:solidFill>
                  <a:schemeClr val="accent2">
                    <a:lumMod val="50000"/>
                  </a:schemeClr>
                </a:solidFill>
              </a:rPr>
              <a:t>Available Credit</a:t>
            </a:r>
            <a:r>
              <a:rPr lang="en-CA" sz="1100" dirty="0" smtClean="0">
                <a:solidFill>
                  <a:srgbClr val="FFFF00"/>
                </a:solidFill>
              </a:rPr>
              <a:t>: </a:t>
            </a:r>
            <a:r>
              <a:rPr lang="en-CA" sz="1100" dirty="0" smtClean="0"/>
              <a:t>New open credit documents (B2-1 credits/ K32 credits). Unused credits from previous period will be included in the Previous SOA Total </a:t>
            </a:r>
            <a:r>
              <a:rPr lang="en-CA" sz="1100" dirty="0"/>
              <a:t>Payable field. </a:t>
            </a:r>
            <a:endParaRPr lang="en-CA" sz="1100" dirty="0" smtClean="0"/>
          </a:p>
          <a:p>
            <a:pPr marL="228600" indent="-228600">
              <a:buFont typeface="+mj-lt"/>
              <a:buAutoNum type="alphaUcPeriod"/>
            </a:pPr>
            <a:r>
              <a:rPr lang="en-CA" sz="1100" dirty="0" smtClean="0">
                <a:solidFill>
                  <a:schemeClr val="accent6"/>
                </a:solidFill>
              </a:rPr>
              <a:t>Interest Total: </a:t>
            </a:r>
            <a:r>
              <a:rPr lang="en-CA" sz="1100" dirty="0" smtClean="0"/>
              <a:t>new interest calculations from current billing cycle</a:t>
            </a:r>
          </a:p>
          <a:p>
            <a:pPr marL="228600" indent="-228600">
              <a:buFont typeface="+mj-lt"/>
              <a:buAutoNum type="alphaUcPeriod"/>
            </a:pPr>
            <a:r>
              <a:rPr lang="en-CA" sz="1100" dirty="0" smtClean="0"/>
              <a:t>Importer Total Payable: Importer to pay</a:t>
            </a:r>
          </a:p>
          <a:p>
            <a:pPr marL="228600" indent="-228600">
              <a:buFont typeface="+mj-lt"/>
              <a:buAutoNum type="alphaUcPeriod"/>
            </a:pPr>
            <a:r>
              <a:rPr lang="en-CA" sz="1100" dirty="0" smtClean="0"/>
              <a:t>Broker Total Payable:  Broker to pay</a:t>
            </a:r>
          </a:p>
        </p:txBody>
      </p:sp>
      <p:sp>
        <p:nvSpPr>
          <p:cNvPr id="4" name="Oval 3"/>
          <p:cNvSpPr/>
          <p:nvPr/>
        </p:nvSpPr>
        <p:spPr>
          <a:xfrm>
            <a:off x="2575678" y="4804066"/>
            <a:ext cx="521542" cy="22535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6" name="Straight Arrow Connector 5"/>
          <p:cNvCxnSpPr>
            <a:stCxn id="4" idx="7"/>
          </p:cNvCxnSpPr>
          <p:nvPr/>
        </p:nvCxnSpPr>
        <p:spPr>
          <a:xfrm flipV="1">
            <a:off x="3020842" y="2368707"/>
            <a:ext cx="1618259" cy="246836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096267" y="3659348"/>
            <a:ext cx="390389" cy="20952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Arrow Connector 13"/>
          <p:cNvCxnSpPr/>
          <p:nvPr/>
        </p:nvCxnSpPr>
        <p:spPr>
          <a:xfrm flipV="1">
            <a:off x="4090735" y="2715699"/>
            <a:ext cx="549651" cy="1025156"/>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386807" y="3659348"/>
            <a:ext cx="526860" cy="156931"/>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Oval 17"/>
          <p:cNvSpPr/>
          <p:nvPr/>
        </p:nvSpPr>
        <p:spPr>
          <a:xfrm>
            <a:off x="2616962" y="5082826"/>
            <a:ext cx="484166" cy="280221"/>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0" name="Straight Arrow Connector 19"/>
          <p:cNvCxnSpPr>
            <a:stCxn id="18" idx="7"/>
          </p:cNvCxnSpPr>
          <p:nvPr/>
        </p:nvCxnSpPr>
        <p:spPr>
          <a:xfrm flipV="1">
            <a:off x="3030224" y="2833252"/>
            <a:ext cx="1646855" cy="229061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641130" y="5425700"/>
            <a:ext cx="440636" cy="536491"/>
          </a:xfrm>
          <a:prstGeom prst="ellipse">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3" name="Straight Arrow Connector 22"/>
          <p:cNvCxnSpPr/>
          <p:nvPr/>
        </p:nvCxnSpPr>
        <p:spPr>
          <a:xfrm flipV="1">
            <a:off x="3065915" y="2899968"/>
            <a:ext cx="1611164" cy="2758013"/>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2641130" y="6032088"/>
            <a:ext cx="423150" cy="385183"/>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6" name="Straight Arrow Connector 25"/>
          <p:cNvCxnSpPr/>
          <p:nvPr/>
        </p:nvCxnSpPr>
        <p:spPr>
          <a:xfrm flipV="1">
            <a:off x="3088692" y="3017520"/>
            <a:ext cx="1640386" cy="3192509"/>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8" name="Left Bracket 27"/>
          <p:cNvSpPr/>
          <p:nvPr/>
        </p:nvSpPr>
        <p:spPr>
          <a:xfrm>
            <a:off x="2508224" y="2226722"/>
            <a:ext cx="45719" cy="328703"/>
          </a:xfrm>
          <a:prstGeom prst="leftBracket">
            <a:avLst/>
          </a:pr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29" name="TextBox 28"/>
          <p:cNvSpPr txBox="1"/>
          <p:nvPr/>
        </p:nvSpPr>
        <p:spPr>
          <a:xfrm>
            <a:off x="346790" y="2212258"/>
            <a:ext cx="1822299" cy="461665"/>
          </a:xfrm>
          <a:prstGeom prst="rect">
            <a:avLst/>
          </a:prstGeom>
          <a:solidFill>
            <a:schemeClr val="accent1">
              <a:lumMod val="20000"/>
              <a:lumOff val="80000"/>
            </a:schemeClr>
          </a:solidFill>
          <a:ln>
            <a:solidFill>
              <a:schemeClr val="tx1"/>
            </a:solidFill>
            <a:prstDash val="dash"/>
          </a:ln>
        </p:spPr>
        <p:txBody>
          <a:bodyPr wrap="square" rtlCol="0">
            <a:spAutoFit/>
          </a:bodyPr>
          <a:lstStyle/>
          <a:p>
            <a:r>
              <a:rPr lang="en-CA" sz="600" dirty="0" smtClean="0"/>
              <a:t>Opening Balance (46,000-38,950 = 7,050)  This amount is displayed in the Transaction section ($7,000 unpaid B3s) and previous SOA Total Payable section ($50 K23). </a:t>
            </a:r>
            <a:endParaRPr lang="en-CA" sz="600" dirty="0"/>
          </a:p>
        </p:txBody>
      </p:sp>
      <p:cxnSp>
        <p:nvCxnSpPr>
          <p:cNvPr id="31" name="Straight Arrow Connector 30"/>
          <p:cNvCxnSpPr>
            <a:endCxn id="28" idx="1"/>
          </p:cNvCxnSpPr>
          <p:nvPr/>
        </p:nvCxnSpPr>
        <p:spPr>
          <a:xfrm flipV="1">
            <a:off x="2178803" y="2391074"/>
            <a:ext cx="329421" cy="38168"/>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591570" y="4606182"/>
            <a:ext cx="434327" cy="113393"/>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Rectangle 32"/>
          <p:cNvSpPr/>
          <p:nvPr/>
        </p:nvSpPr>
        <p:spPr>
          <a:xfrm>
            <a:off x="386807" y="3550426"/>
            <a:ext cx="4099849" cy="10892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5" name="Straight Arrow Connector 34"/>
          <p:cNvCxnSpPr/>
          <p:nvPr/>
        </p:nvCxnSpPr>
        <p:spPr>
          <a:xfrm flipH="1" flipV="1">
            <a:off x="2169089" y="2629177"/>
            <a:ext cx="2048951" cy="912481"/>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2" idx="1"/>
          </p:cNvCxnSpPr>
          <p:nvPr/>
        </p:nvCxnSpPr>
        <p:spPr>
          <a:xfrm flipH="1" flipV="1">
            <a:off x="1793864" y="2712356"/>
            <a:ext cx="797706" cy="1950523"/>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 name="Right Brace 8"/>
          <p:cNvSpPr/>
          <p:nvPr/>
        </p:nvSpPr>
        <p:spPr>
          <a:xfrm>
            <a:off x="5076259" y="2237335"/>
            <a:ext cx="174242" cy="950042"/>
          </a:xfrm>
          <a:prstGeom prst="righ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Tree>
    <p:extLst>
      <p:ext uri="{BB962C8B-B14F-4D97-AF65-F5344CB8AC3E}">
        <p14:creationId xmlns:p14="http://schemas.microsoft.com/office/powerpoint/2010/main" val="42480517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66750" y="1181702"/>
            <a:ext cx="7810500" cy="3962400"/>
          </a:xfrm>
          <a:prstGeom prst="rect">
            <a:avLst/>
          </a:prstGeom>
        </p:spPr>
      </p:pic>
      <p:sp>
        <p:nvSpPr>
          <p:cNvPr id="3" name="Title 2"/>
          <p:cNvSpPr>
            <a:spLocks noGrp="1"/>
          </p:cNvSpPr>
          <p:nvPr>
            <p:ph type="title"/>
          </p:nvPr>
        </p:nvSpPr>
        <p:spPr>
          <a:xfrm>
            <a:off x="457200" y="698068"/>
            <a:ext cx="8229600" cy="581025"/>
          </a:xfrm>
        </p:spPr>
        <p:txBody>
          <a:bodyPr/>
          <a:lstStyle/>
          <a:p>
            <a:r>
              <a:rPr lang="en-CA" dirty="0" smtClean="0"/>
              <a:t>Importer SOA: Identifying Broker Transactions</a:t>
            </a:r>
            <a:endParaRPr lang="en-CA" dirty="0"/>
          </a:p>
        </p:txBody>
      </p:sp>
      <p:sp>
        <p:nvSpPr>
          <p:cNvPr id="6" name="TextBox 5"/>
          <p:cNvSpPr txBox="1"/>
          <p:nvPr/>
        </p:nvSpPr>
        <p:spPr>
          <a:xfrm>
            <a:off x="342900" y="5144102"/>
            <a:ext cx="8458200" cy="1308050"/>
          </a:xfrm>
          <a:prstGeom prst="rect">
            <a:avLst/>
          </a:prstGeom>
          <a:noFill/>
        </p:spPr>
        <p:txBody>
          <a:bodyPr wrap="square" rtlCol="0">
            <a:spAutoFit/>
          </a:bodyPr>
          <a:lstStyle/>
          <a:p>
            <a:r>
              <a:rPr lang="en-CA" sz="1200" dirty="0" smtClean="0"/>
              <a:t>Any transactions with a broker tag will be identified with an ‘x’ in the new Broker column in the ‘other transactions section’ of the importer statement.</a:t>
            </a:r>
          </a:p>
          <a:p>
            <a:endParaRPr lang="en-CA" sz="1100" dirty="0" smtClean="0"/>
          </a:p>
          <a:p>
            <a:r>
              <a:rPr lang="en-CA" sz="1100" dirty="0" smtClean="0"/>
              <a:t>*Broker transactions identified in the ‘other transactions’ section with an ‘x’ will not total to the broker total payable in the header section on the importer statement as B3 transactions are not displayed in the ‘other transactions’ section and will not have broker ‘x’.  For importers that secure transactions with their own ASEC and deal with multiple brokers, the transactions section may be a combination of importer and broker debt.</a:t>
            </a:r>
            <a:endParaRPr lang="en-CA" sz="1100" dirty="0"/>
          </a:p>
        </p:txBody>
      </p:sp>
      <p:sp>
        <p:nvSpPr>
          <p:cNvPr id="2" name="Oval 1"/>
          <p:cNvSpPr/>
          <p:nvPr/>
        </p:nvSpPr>
        <p:spPr>
          <a:xfrm>
            <a:off x="6905106" y="2022763"/>
            <a:ext cx="443345" cy="2770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504733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42950" y="1331421"/>
            <a:ext cx="7419975" cy="3764280"/>
          </a:xfrm>
          <a:prstGeom prst="rect">
            <a:avLst/>
          </a:prstGeom>
        </p:spPr>
      </p:pic>
      <p:sp>
        <p:nvSpPr>
          <p:cNvPr id="3" name="Title 2"/>
          <p:cNvSpPr>
            <a:spLocks noGrp="1"/>
          </p:cNvSpPr>
          <p:nvPr>
            <p:ph type="title"/>
          </p:nvPr>
        </p:nvSpPr>
        <p:spPr/>
        <p:txBody>
          <a:bodyPr/>
          <a:lstStyle/>
          <a:p>
            <a:r>
              <a:rPr lang="en-CA" dirty="0" smtClean="0"/>
              <a:t>Importer SOA</a:t>
            </a:r>
            <a:r>
              <a:rPr lang="en-CA" dirty="0"/>
              <a:t>: Other Transactions Section</a:t>
            </a:r>
          </a:p>
        </p:txBody>
      </p:sp>
      <p:sp>
        <p:nvSpPr>
          <p:cNvPr id="5" name="TextBox 4"/>
          <p:cNvSpPr txBox="1"/>
          <p:nvPr/>
        </p:nvSpPr>
        <p:spPr>
          <a:xfrm>
            <a:off x="742950" y="5160963"/>
            <a:ext cx="7627620" cy="1107996"/>
          </a:xfrm>
          <a:prstGeom prst="rect">
            <a:avLst/>
          </a:prstGeom>
          <a:noFill/>
        </p:spPr>
        <p:txBody>
          <a:bodyPr wrap="square" rtlCol="0">
            <a:spAutoFit/>
          </a:bodyPr>
          <a:lstStyle/>
          <a:p>
            <a:r>
              <a:rPr lang="en-CA" sz="1100" b="1" dirty="0"/>
              <a:t>Status Change on SOA: </a:t>
            </a:r>
            <a:r>
              <a:rPr lang="en-CA" sz="1100" dirty="0"/>
              <a:t> </a:t>
            </a:r>
          </a:p>
          <a:p>
            <a:r>
              <a:rPr lang="en-CA" sz="1100" u="sng" dirty="0">
                <a:solidFill>
                  <a:srgbClr val="FF0000"/>
                </a:solidFill>
              </a:rPr>
              <a:t>Transferred </a:t>
            </a:r>
            <a:r>
              <a:rPr lang="en-CA" sz="1100" u="sng" dirty="0" smtClean="0">
                <a:solidFill>
                  <a:srgbClr val="FF0000"/>
                </a:solidFill>
              </a:rPr>
              <a:t>Out</a:t>
            </a:r>
            <a:r>
              <a:rPr lang="en-CA" sz="1100" dirty="0" smtClean="0"/>
              <a:t>- </a:t>
            </a:r>
            <a:r>
              <a:rPr lang="en-CA" sz="1100" dirty="0"/>
              <a:t>The ‘Transferred </a:t>
            </a:r>
            <a:r>
              <a:rPr lang="en-CA" sz="1100" dirty="0" smtClean="0"/>
              <a:t>Out’ </a:t>
            </a:r>
            <a:r>
              <a:rPr lang="en-CA" sz="1100" dirty="0"/>
              <a:t>status will be displayed when any importer/consultant credit (B2-1 or K32) is </a:t>
            </a:r>
            <a:r>
              <a:rPr lang="en-CA" sz="1100" dirty="0" smtClean="0"/>
              <a:t>‘reassigned’ to </a:t>
            </a:r>
            <a:r>
              <a:rPr lang="en-CA" sz="1100" dirty="0"/>
              <a:t>a</a:t>
            </a:r>
            <a:r>
              <a:rPr lang="en-CA" sz="1100" dirty="0" smtClean="0"/>
              <a:t> </a:t>
            </a:r>
            <a:r>
              <a:rPr lang="en-CA" sz="1100" dirty="0"/>
              <a:t>Broker’s ASEC and it originally was not associated with any Broker. </a:t>
            </a:r>
            <a:r>
              <a:rPr lang="en-CA" sz="1100" dirty="0" smtClean="0"/>
              <a:t>The credit will display on the Importer SOA with the status of “Transferred Out” and an ‘x’ in the Broker column, it will not reduce the importer total payable field. </a:t>
            </a:r>
            <a:r>
              <a:rPr lang="en-CA" sz="1100" dirty="0"/>
              <a:t>This credit will display on </a:t>
            </a:r>
            <a:r>
              <a:rPr lang="en-CA" sz="1100" dirty="0" smtClean="0"/>
              <a:t>the </a:t>
            </a:r>
            <a:r>
              <a:rPr lang="en-CA" sz="1100" dirty="0"/>
              <a:t>Broker’s SOA with the status ‘Transferred In’ and it will reduce the broker total payable for that importer. </a:t>
            </a:r>
            <a:endParaRPr lang="en-CA" dirty="0"/>
          </a:p>
        </p:txBody>
      </p:sp>
      <p:sp>
        <p:nvSpPr>
          <p:cNvPr id="6" name="Oval 5"/>
          <p:cNvSpPr/>
          <p:nvPr/>
        </p:nvSpPr>
        <p:spPr>
          <a:xfrm>
            <a:off x="5004262" y="3597333"/>
            <a:ext cx="1546167" cy="4648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Oval 6"/>
          <p:cNvSpPr/>
          <p:nvPr/>
        </p:nvSpPr>
        <p:spPr>
          <a:xfrm>
            <a:off x="6676678" y="3597333"/>
            <a:ext cx="405766" cy="4648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618565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8465" y="2909961"/>
            <a:ext cx="8229600" cy="581025"/>
          </a:xfrm>
        </p:spPr>
        <p:txBody>
          <a:bodyPr/>
          <a:lstStyle/>
          <a:p>
            <a:r>
              <a:rPr lang="en-CA" dirty="0" smtClean="0"/>
              <a:t>Proposed Broker SOA Updates</a:t>
            </a:r>
            <a:endParaRPr lang="en-CA" dirty="0"/>
          </a:p>
        </p:txBody>
      </p:sp>
    </p:spTree>
    <p:extLst>
      <p:ext uri="{BB962C8B-B14F-4D97-AF65-F5344CB8AC3E}">
        <p14:creationId xmlns:p14="http://schemas.microsoft.com/office/powerpoint/2010/main" val="17567371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08653" y="1355695"/>
            <a:ext cx="5237817" cy="4996602"/>
          </a:xfrm>
          <a:prstGeom prst="rect">
            <a:avLst/>
          </a:prstGeom>
        </p:spPr>
      </p:pic>
      <p:sp>
        <p:nvSpPr>
          <p:cNvPr id="2" name="Content Placeholder 1"/>
          <p:cNvSpPr>
            <a:spLocks noGrp="1"/>
          </p:cNvSpPr>
          <p:nvPr>
            <p:ph idx="1"/>
          </p:nvPr>
        </p:nvSpPr>
        <p:spPr>
          <a:xfrm>
            <a:off x="5827427" y="1289440"/>
            <a:ext cx="3237762" cy="5319178"/>
          </a:xfrm>
        </p:spPr>
        <p:txBody>
          <a:bodyPr/>
          <a:lstStyle/>
          <a:p>
            <a:pPr marL="228600" indent="-228600">
              <a:buFont typeface="+mj-lt"/>
              <a:buAutoNum type="alphaUcPeriod"/>
            </a:pPr>
            <a:r>
              <a:rPr lang="en-CA" sz="1200" dirty="0" smtClean="0"/>
              <a:t>Previous SOA Total Payable: Previous broker SOA total payable for this importer</a:t>
            </a:r>
          </a:p>
          <a:p>
            <a:pPr marL="228600" indent="-228600">
              <a:buFont typeface="+mj-lt"/>
              <a:buAutoNum type="alphaUcPeriod"/>
            </a:pPr>
            <a:r>
              <a:rPr lang="en-CA" sz="1200" dirty="0" smtClean="0">
                <a:solidFill>
                  <a:srgbClr val="FF0000"/>
                </a:solidFill>
              </a:rPr>
              <a:t>Payments since last SOA:  </a:t>
            </a:r>
            <a:r>
              <a:rPr lang="en-CA" sz="1200" dirty="0" smtClean="0"/>
              <a:t>Broker </a:t>
            </a:r>
            <a:r>
              <a:rPr lang="en-CA" sz="1200" dirty="0"/>
              <a:t>p</a:t>
            </a:r>
            <a:r>
              <a:rPr lang="en-CA" sz="1200" dirty="0" smtClean="0"/>
              <a:t>ayments </a:t>
            </a:r>
            <a:r>
              <a:rPr lang="en-CA" sz="1200" dirty="0"/>
              <a:t>(including interim payments) received since last SOA </a:t>
            </a:r>
            <a:endParaRPr lang="en-CA" sz="1200" dirty="0" smtClean="0"/>
          </a:p>
          <a:p>
            <a:pPr marL="228600" indent="-228600">
              <a:buFont typeface="+mj-lt"/>
              <a:buAutoNum type="alphaUcPeriod"/>
            </a:pPr>
            <a:r>
              <a:rPr lang="en-CA" sz="1200" dirty="0" smtClean="0"/>
              <a:t>Disbursements: </a:t>
            </a:r>
            <a:r>
              <a:rPr lang="en-CA" sz="1200" dirty="0"/>
              <a:t>any refunds disbursed to the </a:t>
            </a:r>
            <a:r>
              <a:rPr lang="en-CA" sz="1200" dirty="0" smtClean="0"/>
              <a:t>importer that were broker tagged</a:t>
            </a:r>
          </a:p>
          <a:p>
            <a:pPr marL="228600" indent="-228600">
              <a:buFont typeface="+mj-lt"/>
              <a:buAutoNum type="alphaUcPeriod"/>
            </a:pPr>
            <a:r>
              <a:rPr lang="en-CA" sz="1200" dirty="0"/>
              <a:t>Opening Balance: Previous SOA total payable less payments since last SOA plus any disbursements.</a:t>
            </a:r>
          </a:p>
          <a:p>
            <a:pPr marL="228600" indent="-228600">
              <a:buFont typeface="+mj-lt"/>
              <a:buAutoNum type="alphaUcPeriod"/>
            </a:pPr>
            <a:r>
              <a:rPr lang="en-CA" sz="1200" dirty="0" smtClean="0">
                <a:solidFill>
                  <a:srgbClr val="00B050"/>
                </a:solidFill>
              </a:rPr>
              <a:t>Current B3 Transactions: </a:t>
            </a:r>
            <a:r>
              <a:rPr lang="en-CA" sz="1200" dirty="0"/>
              <a:t>new B3 transactions from current billing </a:t>
            </a:r>
            <a:r>
              <a:rPr lang="en-CA" sz="1200" dirty="0" smtClean="0"/>
              <a:t>cycle broker tagged</a:t>
            </a:r>
          </a:p>
          <a:p>
            <a:pPr marL="228600" indent="-228600">
              <a:buFont typeface="+mj-lt"/>
              <a:buAutoNum type="alphaUcPeriod"/>
            </a:pPr>
            <a:r>
              <a:rPr lang="en-CA" sz="1200" dirty="0" smtClean="0">
                <a:solidFill>
                  <a:srgbClr val="7030A0"/>
                </a:solidFill>
              </a:rPr>
              <a:t>Non-B3 Debt: </a:t>
            </a:r>
            <a:r>
              <a:rPr lang="en-CA" sz="1200" dirty="0"/>
              <a:t>total of non B3 debit transactions due this SOA due date (will not include unpaid ‘late’ non B3 transactions as these will be included </a:t>
            </a:r>
            <a:r>
              <a:rPr lang="en-CA" sz="1200" dirty="0" smtClean="0"/>
              <a:t>in </a:t>
            </a:r>
            <a:r>
              <a:rPr lang="en-CA" sz="1200" dirty="0"/>
              <a:t>the Previous SOA Total Payable field).     </a:t>
            </a:r>
            <a:endParaRPr lang="en-CA" sz="1200" dirty="0" smtClean="0"/>
          </a:p>
          <a:p>
            <a:pPr marL="228600" indent="-228600">
              <a:buFont typeface="+mj-lt"/>
              <a:buAutoNum type="alphaUcPeriod"/>
            </a:pPr>
            <a:r>
              <a:rPr lang="en-CA" sz="1200" dirty="0">
                <a:solidFill>
                  <a:schemeClr val="accent2">
                    <a:lumMod val="50000"/>
                  </a:schemeClr>
                </a:solidFill>
              </a:rPr>
              <a:t>Available </a:t>
            </a:r>
            <a:r>
              <a:rPr lang="en-CA" sz="1200" dirty="0" smtClean="0">
                <a:solidFill>
                  <a:schemeClr val="accent2">
                    <a:lumMod val="50000"/>
                  </a:schemeClr>
                </a:solidFill>
              </a:rPr>
              <a:t>Credit: </a:t>
            </a:r>
            <a:r>
              <a:rPr lang="en-CA" sz="1200" dirty="0" smtClean="0"/>
              <a:t>New </a:t>
            </a:r>
            <a:r>
              <a:rPr lang="en-CA" sz="1200" dirty="0"/>
              <a:t>open credit documents (B2-1 credits/ K32 credits</a:t>
            </a:r>
            <a:r>
              <a:rPr lang="en-CA" sz="1200" dirty="0" smtClean="0"/>
              <a:t>) broker tagged.  Unused credits from previous period will be included in the Previous SOA Total Payable field. </a:t>
            </a:r>
            <a:endParaRPr lang="en-CA" sz="1200" dirty="0"/>
          </a:p>
          <a:p>
            <a:pPr marL="228600" indent="-228600">
              <a:buFont typeface="+mj-lt"/>
              <a:buAutoNum type="alphaUcPeriod"/>
            </a:pPr>
            <a:r>
              <a:rPr lang="en-CA" sz="1200" dirty="0" smtClean="0">
                <a:solidFill>
                  <a:schemeClr val="accent6"/>
                </a:solidFill>
              </a:rPr>
              <a:t>Interest Total: </a:t>
            </a:r>
            <a:r>
              <a:rPr lang="en-CA" sz="1200" dirty="0" smtClean="0"/>
              <a:t>New interest documents broker tagged. </a:t>
            </a:r>
            <a:endParaRPr lang="en-CA" sz="1200" dirty="0"/>
          </a:p>
          <a:p>
            <a:pPr marL="228600" indent="-228600">
              <a:buFont typeface="+mj-lt"/>
              <a:buAutoNum type="alphaUcPeriod"/>
            </a:pPr>
            <a:r>
              <a:rPr lang="en-CA" sz="1200" dirty="0" smtClean="0"/>
              <a:t>Total Payable: Broker </a:t>
            </a:r>
            <a:r>
              <a:rPr lang="en-CA" sz="1200" dirty="0"/>
              <a:t>to pay</a:t>
            </a:r>
          </a:p>
          <a:p>
            <a:pPr marL="228600" indent="-228600">
              <a:buFont typeface="+mj-lt"/>
              <a:buAutoNum type="alphaUcPeriod"/>
            </a:pPr>
            <a:endParaRPr lang="en-CA" sz="1200" dirty="0" smtClean="0"/>
          </a:p>
          <a:p>
            <a:pPr marL="228600" indent="-228600">
              <a:buFont typeface="+mj-lt"/>
              <a:buAutoNum type="alphaUcPeriod"/>
            </a:pPr>
            <a:endParaRPr lang="en-CA" sz="1200" dirty="0"/>
          </a:p>
          <a:p>
            <a:pPr marL="228600" indent="-228600">
              <a:buFont typeface="+mj-lt"/>
              <a:buAutoNum type="alphaUcPeriod"/>
            </a:pPr>
            <a:endParaRPr lang="en-CA" sz="1200" dirty="0" smtClean="0"/>
          </a:p>
          <a:p>
            <a:pPr marL="228600" indent="-228600">
              <a:buFont typeface="+mj-lt"/>
              <a:buAutoNum type="alphaUcPeriod"/>
            </a:pPr>
            <a:endParaRPr lang="en-CA" sz="1200" dirty="0"/>
          </a:p>
          <a:p>
            <a:pPr marL="0" indent="0">
              <a:buNone/>
            </a:pPr>
            <a:endParaRPr lang="en-CA" sz="1200" dirty="0"/>
          </a:p>
          <a:p>
            <a:pPr marL="0" indent="0">
              <a:buNone/>
            </a:pPr>
            <a:endParaRPr lang="en-CA" sz="1200" dirty="0"/>
          </a:p>
          <a:p>
            <a:endParaRPr lang="en-CA" dirty="0"/>
          </a:p>
        </p:txBody>
      </p:sp>
      <p:sp>
        <p:nvSpPr>
          <p:cNvPr id="3" name="Title 2"/>
          <p:cNvSpPr>
            <a:spLocks noGrp="1"/>
          </p:cNvSpPr>
          <p:nvPr>
            <p:ph type="title"/>
          </p:nvPr>
        </p:nvSpPr>
        <p:spPr/>
        <p:txBody>
          <a:bodyPr/>
          <a:lstStyle/>
          <a:p>
            <a:r>
              <a:rPr lang="en-CA" dirty="0" smtClean="0"/>
              <a:t>Broker SOA: Importer Header</a:t>
            </a:r>
            <a:endParaRPr lang="en-CA" dirty="0"/>
          </a:p>
        </p:txBody>
      </p:sp>
      <p:sp>
        <p:nvSpPr>
          <p:cNvPr id="21" name="Oval 20"/>
          <p:cNvSpPr/>
          <p:nvPr/>
        </p:nvSpPr>
        <p:spPr>
          <a:xfrm>
            <a:off x="3093006" y="5139915"/>
            <a:ext cx="560439" cy="1548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3" name="Straight Arrow Connector 22"/>
          <p:cNvCxnSpPr/>
          <p:nvPr/>
        </p:nvCxnSpPr>
        <p:spPr>
          <a:xfrm flipV="1">
            <a:off x="3546119" y="2309149"/>
            <a:ext cx="1669576" cy="28586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1201914" y="3899592"/>
            <a:ext cx="457200" cy="227071"/>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7" name="Straight Arrow Connector 26"/>
          <p:cNvCxnSpPr>
            <a:stCxn id="24" idx="7"/>
          </p:cNvCxnSpPr>
          <p:nvPr/>
        </p:nvCxnSpPr>
        <p:spPr>
          <a:xfrm flipV="1">
            <a:off x="1592159" y="2675863"/>
            <a:ext cx="3548105" cy="125698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3127735" y="5374828"/>
            <a:ext cx="523568" cy="172075"/>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0" name="Straight Arrow Connector 29"/>
          <p:cNvCxnSpPr/>
          <p:nvPr/>
        </p:nvCxnSpPr>
        <p:spPr>
          <a:xfrm flipV="1">
            <a:off x="3584665" y="2785585"/>
            <a:ext cx="1728714" cy="2610712"/>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202665" y="5655838"/>
            <a:ext cx="481067" cy="388469"/>
          </a:xfrm>
          <a:prstGeom prst="ellipse">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5" name="Straight Arrow Connector 34"/>
          <p:cNvCxnSpPr>
            <a:stCxn id="33" idx="7"/>
          </p:cNvCxnSpPr>
          <p:nvPr/>
        </p:nvCxnSpPr>
        <p:spPr>
          <a:xfrm flipV="1">
            <a:off x="3613281" y="2941211"/>
            <a:ext cx="1700098" cy="2771517"/>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3221974" y="6168804"/>
            <a:ext cx="442451" cy="183493"/>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42" name="Straight Arrow Connector 41"/>
          <p:cNvCxnSpPr/>
          <p:nvPr/>
        </p:nvCxnSpPr>
        <p:spPr>
          <a:xfrm flipV="1">
            <a:off x="3584665" y="3020399"/>
            <a:ext cx="1798214" cy="3148405"/>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085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73149" y="1333102"/>
            <a:ext cx="8420793" cy="1895829"/>
          </a:xfrm>
          <a:prstGeom prst="rect">
            <a:avLst/>
          </a:prstGeom>
        </p:spPr>
      </p:pic>
      <p:sp>
        <p:nvSpPr>
          <p:cNvPr id="3" name="Title 2"/>
          <p:cNvSpPr>
            <a:spLocks noGrp="1"/>
          </p:cNvSpPr>
          <p:nvPr>
            <p:ph type="title"/>
          </p:nvPr>
        </p:nvSpPr>
        <p:spPr>
          <a:xfrm>
            <a:off x="223284" y="836613"/>
            <a:ext cx="8463516" cy="581025"/>
          </a:xfrm>
        </p:spPr>
        <p:txBody>
          <a:bodyPr/>
          <a:lstStyle/>
          <a:p>
            <a:r>
              <a:rPr lang="en-CA" sz="2700" dirty="0" smtClean="0"/>
              <a:t>Broker SOA: </a:t>
            </a:r>
            <a:r>
              <a:rPr lang="en-CA" sz="2700" dirty="0"/>
              <a:t>GST, Importer </a:t>
            </a:r>
            <a:r>
              <a:rPr lang="en-CA" sz="2700" dirty="0" smtClean="0"/>
              <a:t>Direct Totals</a:t>
            </a:r>
            <a:endParaRPr lang="en-CA" sz="2700" dirty="0"/>
          </a:p>
        </p:txBody>
      </p:sp>
      <p:sp>
        <p:nvSpPr>
          <p:cNvPr id="5" name="Content Placeholder 1"/>
          <p:cNvSpPr txBox="1">
            <a:spLocks/>
          </p:cNvSpPr>
          <p:nvPr/>
        </p:nvSpPr>
        <p:spPr>
          <a:xfrm>
            <a:off x="349102" y="3228931"/>
            <a:ext cx="8244840" cy="45412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CA" sz="1200" dirty="0"/>
              <a:t>J</a:t>
            </a:r>
            <a:r>
              <a:rPr lang="en-CA" sz="1200" dirty="0" smtClean="0"/>
              <a:t>. Past Period Transactions (Open): </a:t>
            </a:r>
          </a:p>
          <a:p>
            <a:pPr lvl="1"/>
            <a:r>
              <a:rPr lang="en-CA" sz="1200" dirty="0" smtClean="0"/>
              <a:t>displays </a:t>
            </a:r>
            <a:r>
              <a:rPr lang="en-CA" sz="1200" dirty="0"/>
              <a:t>the sum of any unpaid/open </a:t>
            </a:r>
            <a:r>
              <a:rPr lang="en-CA" sz="1200" dirty="0" smtClean="0"/>
              <a:t>B3s from past periods </a:t>
            </a:r>
            <a:r>
              <a:rPr lang="en-CA" sz="1200" dirty="0"/>
              <a:t>that were transmitted with a ‘G’ or an ‘I’ and are tagged with Broker ASEC. </a:t>
            </a:r>
            <a:endParaRPr lang="en-CA" sz="1200" dirty="0" smtClean="0"/>
          </a:p>
          <a:p>
            <a:pPr marL="0" indent="0">
              <a:buNone/>
            </a:pPr>
            <a:r>
              <a:rPr lang="en-CA" sz="1200" dirty="0"/>
              <a:t>K</a:t>
            </a:r>
            <a:r>
              <a:rPr lang="en-CA" sz="1200" dirty="0" smtClean="0"/>
              <a:t>. Current Period Transactions: </a:t>
            </a:r>
          </a:p>
          <a:p>
            <a:pPr lvl="1"/>
            <a:r>
              <a:rPr lang="en-CA" sz="1200" dirty="0" smtClean="0"/>
              <a:t>displays </a:t>
            </a:r>
            <a:r>
              <a:rPr lang="en-CA" sz="1200" dirty="0"/>
              <a:t>the sum of all B3s for the current billing cycle that were transmitted with a ‘G’ or an ‘I’ and are tagged with Broker ASEC</a:t>
            </a:r>
            <a:r>
              <a:rPr lang="en-CA" sz="1200" dirty="0" smtClean="0"/>
              <a:t>.</a:t>
            </a:r>
          </a:p>
          <a:p>
            <a:pPr marL="0" indent="0">
              <a:buNone/>
            </a:pPr>
            <a:endParaRPr lang="en-CA" sz="1200" dirty="0" smtClean="0"/>
          </a:p>
          <a:p>
            <a:pPr marL="0" indent="0">
              <a:buNone/>
            </a:pPr>
            <a:r>
              <a:rPr lang="en-CA" sz="1200" dirty="0" smtClean="0"/>
              <a:t>This </a:t>
            </a:r>
            <a:r>
              <a:rPr lang="en-CA" sz="1200" dirty="0"/>
              <a:t>section </a:t>
            </a:r>
            <a:r>
              <a:rPr lang="en-CA" sz="1200" dirty="0" smtClean="0"/>
              <a:t>will display with zeroes if </a:t>
            </a:r>
            <a:r>
              <a:rPr lang="en-CA" sz="1200" dirty="0"/>
              <a:t>Importer is not on either the GST Direct or IDS program</a:t>
            </a:r>
            <a:r>
              <a:rPr lang="en-CA" sz="1200" dirty="0" smtClean="0"/>
              <a:t>.</a:t>
            </a:r>
          </a:p>
          <a:p>
            <a:endParaRPr lang="en-CA" sz="1200" dirty="0"/>
          </a:p>
          <a:p>
            <a:pPr marL="0" indent="0">
              <a:buNone/>
            </a:pPr>
            <a:r>
              <a:rPr lang="en-CA" sz="1200" dirty="0" smtClean="0"/>
              <a:t>The ‘B3 Transactions’ section of the Broker SOA will now also display the GST amount for a GST Direct client and the IDS amounts.  These will be displayed but not be included in the broker total payable.  </a:t>
            </a:r>
            <a:endParaRPr lang="en-CA" sz="1200" dirty="0"/>
          </a:p>
          <a:p>
            <a:pPr marL="0" lvl="0" indent="0">
              <a:buNone/>
            </a:pPr>
            <a:endParaRPr lang="en-CA" sz="1200" dirty="0" smtClean="0"/>
          </a:p>
          <a:p>
            <a:pPr marL="0" indent="0">
              <a:buNone/>
            </a:pPr>
            <a:r>
              <a:rPr lang="en-CA" sz="1200" dirty="0" smtClean="0"/>
              <a:t>This </a:t>
            </a:r>
            <a:r>
              <a:rPr lang="en-CA" sz="1200" dirty="0"/>
              <a:t>new information provides Broker with visibility to any unpaid/open </a:t>
            </a:r>
            <a:r>
              <a:rPr lang="en-CA" sz="1200" dirty="0" smtClean="0"/>
              <a:t>‘G’ </a:t>
            </a:r>
            <a:r>
              <a:rPr lang="en-CA" sz="1200" dirty="0"/>
              <a:t>or </a:t>
            </a:r>
            <a:r>
              <a:rPr lang="en-CA" sz="1200" dirty="0" smtClean="0"/>
              <a:t>‘I’ </a:t>
            </a:r>
            <a:r>
              <a:rPr lang="en-CA" sz="1200" dirty="0"/>
              <a:t>transactions that are tagged with their Broker ASEC from previous billing cycle as well as any new B3s for the current billing cycle that were transmitted with a ‘G’ or an ‘I’ and are tagged with their Broker ASEC.  This will assist brokers with account reconciliation. </a:t>
            </a:r>
          </a:p>
          <a:p>
            <a:endParaRPr lang="en-CA" sz="1200" dirty="0" smtClean="0"/>
          </a:p>
          <a:p>
            <a:endParaRPr lang="en-CA" dirty="0"/>
          </a:p>
        </p:txBody>
      </p:sp>
      <p:sp>
        <p:nvSpPr>
          <p:cNvPr id="2" name="Oval 1"/>
          <p:cNvSpPr/>
          <p:nvPr/>
        </p:nvSpPr>
        <p:spPr>
          <a:xfrm>
            <a:off x="1581674" y="2369127"/>
            <a:ext cx="623455" cy="1939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cxnSp>
        <p:nvCxnSpPr>
          <p:cNvPr id="9" name="Straight Arrow Connector 8"/>
          <p:cNvCxnSpPr/>
          <p:nvPr/>
        </p:nvCxnSpPr>
        <p:spPr>
          <a:xfrm flipV="1">
            <a:off x="5135507" y="1638594"/>
            <a:ext cx="2906681" cy="749028"/>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734421" y="2387622"/>
            <a:ext cx="691340" cy="16438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1" name="TextBox 10"/>
          <p:cNvSpPr txBox="1"/>
          <p:nvPr/>
        </p:nvSpPr>
        <p:spPr>
          <a:xfrm>
            <a:off x="69273" y="1524000"/>
            <a:ext cx="1468582" cy="400110"/>
          </a:xfrm>
          <a:prstGeom prst="rect">
            <a:avLst/>
          </a:prstGeom>
          <a:solidFill>
            <a:schemeClr val="bg1"/>
          </a:solidFill>
          <a:ln>
            <a:solidFill>
              <a:srgbClr val="FF0000"/>
            </a:solidFill>
          </a:ln>
        </p:spPr>
        <p:txBody>
          <a:bodyPr wrap="square" rtlCol="0">
            <a:spAutoFit/>
          </a:bodyPr>
          <a:lstStyle/>
          <a:p>
            <a:r>
              <a:rPr lang="en-CA" sz="1000" dirty="0" smtClean="0"/>
              <a:t>Included in previous SOA total payable</a:t>
            </a:r>
            <a:endParaRPr lang="en-CA" sz="1000" dirty="0"/>
          </a:p>
        </p:txBody>
      </p:sp>
      <p:cxnSp>
        <p:nvCxnSpPr>
          <p:cNvPr id="16" name="Straight Arrow Connector 15"/>
          <p:cNvCxnSpPr/>
          <p:nvPr/>
        </p:nvCxnSpPr>
        <p:spPr>
          <a:xfrm flipH="1" flipV="1">
            <a:off x="1537855" y="1924110"/>
            <a:ext cx="311727" cy="445017"/>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4627031" y="2563091"/>
            <a:ext cx="798730" cy="332197"/>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9" name="Straight Arrow Connector 18"/>
          <p:cNvCxnSpPr/>
          <p:nvPr/>
        </p:nvCxnSpPr>
        <p:spPr>
          <a:xfrm flipV="1">
            <a:off x="5421186" y="1790567"/>
            <a:ext cx="2575204" cy="868124"/>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57570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227270" y="1465467"/>
            <a:ext cx="7682814" cy="3014027"/>
          </a:xfrm>
          <a:prstGeom prst="rect">
            <a:avLst/>
          </a:prstGeom>
        </p:spPr>
      </p:pic>
      <p:sp>
        <p:nvSpPr>
          <p:cNvPr id="3" name="Title 2"/>
          <p:cNvSpPr>
            <a:spLocks noGrp="1"/>
          </p:cNvSpPr>
          <p:nvPr>
            <p:ph type="title"/>
          </p:nvPr>
        </p:nvSpPr>
        <p:spPr>
          <a:xfrm>
            <a:off x="138223" y="836613"/>
            <a:ext cx="8771861" cy="581025"/>
          </a:xfrm>
        </p:spPr>
        <p:txBody>
          <a:bodyPr/>
          <a:lstStyle/>
          <a:p>
            <a:r>
              <a:rPr lang="en-CA" sz="2600" dirty="0" smtClean="0"/>
              <a:t>Broker SOA: Other Transactions Section</a:t>
            </a:r>
            <a:endParaRPr lang="en-CA" sz="2600" dirty="0"/>
          </a:p>
        </p:txBody>
      </p:sp>
      <p:sp>
        <p:nvSpPr>
          <p:cNvPr id="5" name="Content Placeholder 1"/>
          <p:cNvSpPr txBox="1">
            <a:spLocks/>
          </p:cNvSpPr>
          <p:nvPr/>
        </p:nvSpPr>
        <p:spPr>
          <a:xfrm>
            <a:off x="336698" y="4527324"/>
            <a:ext cx="8244840" cy="45412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CA" sz="1100" dirty="0" smtClean="0"/>
              <a:t>Status Change </a:t>
            </a:r>
            <a:r>
              <a:rPr lang="en-CA" sz="1100" dirty="0"/>
              <a:t>on SOA:  </a:t>
            </a:r>
          </a:p>
          <a:p>
            <a:r>
              <a:rPr lang="en-CA" sz="1100" u="sng" dirty="0" smtClean="0">
                <a:solidFill>
                  <a:srgbClr val="FF0000"/>
                </a:solidFill>
              </a:rPr>
              <a:t>Transferred In</a:t>
            </a:r>
            <a:r>
              <a:rPr lang="en-CA" sz="1100" dirty="0" smtClean="0"/>
              <a:t>- The ‘Transferred In’ </a:t>
            </a:r>
            <a:r>
              <a:rPr lang="en-CA" sz="1100" dirty="0"/>
              <a:t>status will be displayed when any </a:t>
            </a:r>
            <a:r>
              <a:rPr lang="en-CA" sz="1100" dirty="0" smtClean="0"/>
              <a:t>importer/consultant credit </a:t>
            </a:r>
            <a:r>
              <a:rPr lang="en-CA" sz="1100" dirty="0"/>
              <a:t>(B2-1 or K32) is </a:t>
            </a:r>
            <a:r>
              <a:rPr lang="en-CA" sz="1100" dirty="0" smtClean="0"/>
              <a:t>reassigned </a:t>
            </a:r>
            <a:r>
              <a:rPr lang="en-CA" sz="1100" dirty="0"/>
              <a:t>with the Broker’s ASEC </a:t>
            </a:r>
            <a:r>
              <a:rPr lang="en-CA" sz="1100" dirty="0" smtClean="0"/>
              <a:t>and </a:t>
            </a:r>
            <a:r>
              <a:rPr lang="en-CA" sz="1100" dirty="0"/>
              <a:t>it originally was not </a:t>
            </a:r>
            <a:r>
              <a:rPr lang="en-CA" sz="1100" dirty="0" smtClean="0"/>
              <a:t>associated with any Broker.  </a:t>
            </a:r>
            <a:r>
              <a:rPr lang="en-CA" sz="1100" dirty="0"/>
              <a:t>This credit will display on </a:t>
            </a:r>
            <a:r>
              <a:rPr lang="en-CA" sz="1100" dirty="0" smtClean="0"/>
              <a:t>the Broker’s </a:t>
            </a:r>
            <a:r>
              <a:rPr lang="en-CA" sz="1100" dirty="0"/>
              <a:t>SOA with the status </a:t>
            </a:r>
            <a:r>
              <a:rPr lang="en-CA" sz="1100" dirty="0" smtClean="0"/>
              <a:t>‘Transferred In’ </a:t>
            </a:r>
            <a:r>
              <a:rPr lang="en-CA" sz="1100" dirty="0"/>
              <a:t>and it will reduce the </a:t>
            </a:r>
            <a:r>
              <a:rPr lang="en-CA" sz="1100" dirty="0" smtClean="0"/>
              <a:t>broker </a:t>
            </a:r>
            <a:r>
              <a:rPr lang="en-CA" sz="1100" dirty="0"/>
              <a:t>total </a:t>
            </a:r>
            <a:r>
              <a:rPr lang="en-CA" sz="1100" dirty="0" smtClean="0"/>
              <a:t>payable</a:t>
            </a:r>
            <a:r>
              <a:rPr lang="en-CA" sz="1100" dirty="0"/>
              <a:t> </a:t>
            </a:r>
            <a:r>
              <a:rPr lang="en-CA" sz="1100" dirty="0" smtClean="0"/>
              <a:t>for that importer.  In the case of a B2-1 credit with status ‘Transferred In’, the transaction number displayed will be without the first five digits (ASEC) for privacy purposes. </a:t>
            </a:r>
            <a:endParaRPr lang="en-CA" sz="1100" dirty="0"/>
          </a:p>
          <a:p>
            <a:pPr marL="0" indent="0">
              <a:buNone/>
            </a:pPr>
            <a:endParaRPr lang="en-CA" sz="1200" dirty="0" smtClean="0"/>
          </a:p>
          <a:p>
            <a:pPr marL="0" indent="0">
              <a:buNone/>
            </a:pPr>
            <a:endParaRPr lang="en-CA" sz="1200" dirty="0"/>
          </a:p>
        </p:txBody>
      </p:sp>
      <p:sp>
        <p:nvSpPr>
          <p:cNvPr id="2" name="Oval 1"/>
          <p:cNvSpPr/>
          <p:nvPr/>
        </p:nvSpPr>
        <p:spPr>
          <a:xfrm>
            <a:off x="5960745" y="3369807"/>
            <a:ext cx="1728528" cy="4401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p:cNvSpPr/>
          <p:nvPr/>
        </p:nvSpPr>
        <p:spPr>
          <a:xfrm>
            <a:off x="6076777" y="1587686"/>
            <a:ext cx="1496464" cy="371522"/>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9" name="Straight Arrow Connector 8"/>
          <p:cNvCxnSpPr/>
          <p:nvPr/>
        </p:nvCxnSpPr>
        <p:spPr>
          <a:xfrm flipV="1">
            <a:off x="1428750" y="3629025"/>
            <a:ext cx="4531995" cy="116205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190750" y="3589886"/>
            <a:ext cx="1762125" cy="181495"/>
          </a:xfrm>
          <a:prstGeom prst="rect">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142873" y="2068531"/>
            <a:ext cx="1084397" cy="954107"/>
          </a:xfrm>
          <a:prstGeom prst="rect">
            <a:avLst/>
          </a:prstGeom>
          <a:noFill/>
          <a:ln w="19050">
            <a:solidFill>
              <a:srgbClr val="7030A0"/>
            </a:solidFill>
          </a:ln>
        </p:spPr>
        <p:txBody>
          <a:bodyPr wrap="square" rtlCol="0">
            <a:spAutoFit/>
          </a:bodyPr>
          <a:lstStyle/>
          <a:p>
            <a:r>
              <a:rPr lang="en-CA" sz="800" dirty="0" smtClean="0"/>
              <a:t>A B2-1 credit ‘transferred in’ to a broker will not display the first five digits of the transaction (for privacy purposes).</a:t>
            </a:r>
            <a:endParaRPr lang="en-CA" sz="800" dirty="0"/>
          </a:p>
        </p:txBody>
      </p:sp>
      <p:cxnSp>
        <p:nvCxnSpPr>
          <p:cNvPr id="13" name="Straight Connector 12"/>
          <p:cNvCxnSpPr/>
          <p:nvPr/>
        </p:nvCxnSpPr>
        <p:spPr>
          <a:xfrm>
            <a:off x="785810" y="3022638"/>
            <a:ext cx="1" cy="650894"/>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85810" y="3673532"/>
            <a:ext cx="1404940" cy="0"/>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86501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spcAft>
                <a:spcPts val="600"/>
              </a:spcAft>
            </a:pPr>
            <a:r>
              <a:rPr lang="en-CA" sz="1600" dirty="0" smtClean="0"/>
              <a:t>Key benefits </a:t>
            </a:r>
            <a:r>
              <a:rPr lang="en-CA" sz="1600" dirty="0"/>
              <a:t>of p</a:t>
            </a:r>
            <a:r>
              <a:rPr lang="en-CA" sz="1600" dirty="0" smtClean="0"/>
              <a:t>roposed </a:t>
            </a:r>
            <a:r>
              <a:rPr lang="en-CA" sz="1600" dirty="0"/>
              <a:t>DN/SOA </a:t>
            </a:r>
            <a:r>
              <a:rPr lang="en-CA" sz="1600" dirty="0" smtClean="0"/>
              <a:t>changes.</a:t>
            </a:r>
          </a:p>
          <a:p>
            <a:pPr>
              <a:spcAft>
                <a:spcPts val="600"/>
              </a:spcAft>
            </a:pPr>
            <a:r>
              <a:rPr lang="en-CA" sz="1600" dirty="0" smtClean="0"/>
              <a:t>Review of other recent ARL changes.</a:t>
            </a:r>
          </a:p>
          <a:p>
            <a:pPr>
              <a:spcAft>
                <a:spcPts val="600"/>
              </a:spcAft>
            </a:pPr>
            <a:r>
              <a:rPr lang="en-CA" sz="1600" dirty="0" smtClean="0"/>
              <a:t>Overview of current Importer and Broker SOA.</a:t>
            </a:r>
          </a:p>
          <a:p>
            <a:pPr>
              <a:spcAft>
                <a:spcPts val="600"/>
              </a:spcAft>
            </a:pPr>
            <a:r>
              <a:rPr lang="en-CA" sz="1600" dirty="0" smtClean="0"/>
              <a:t>Overview of proposed Importer and Broker SOA.</a:t>
            </a:r>
          </a:p>
          <a:p>
            <a:pPr>
              <a:spcAft>
                <a:spcPts val="600"/>
              </a:spcAft>
            </a:pPr>
            <a:r>
              <a:rPr lang="en-CA" sz="1600" dirty="0" smtClean="0"/>
              <a:t>Detailed review of proposed SOA updates.</a:t>
            </a:r>
          </a:p>
          <a:p>
            <a:pPr>
              <a:spcAft>
                <a:spcPts val="600"/>
              </a:spcAft>
            </a:pPr>
            <a:r>
              <a:rPr lang="en-CA" sz="1600" dirty="0" smtClean="0"/>
              <a:t>Q &amp; A </a:t>
            </a:r>
          </a:p>
          <a:p>
            <a:endParaRPr lang="en-CA" sz="1600" dirty="0"/>
          </a:p>
        </p:txBody>
      </p:sp>
      <p:sp>
        <p:nvSpPr>
          <p:cNvPr id="3" name="Title 2"/>
          <p:cNvSpPr>
            <a:spLocks noGrp="1"/>
          </p:cNvSpPr>
          <p:nvPr>
            <p:ph type="title"/>
          </p:nvPr>
        </p:nvSpPr>
        <p:spPr/>
        <p:txBody>
          <a:bodyPr/>
          <a:lstStyle/>
          <a:p>
            <a:r>
              <a:rPr lang="en-CA" dirty="0"/>
              <a:t>Introduction</a:t>
            </a:r>
          </a:p>
        </p:txBody>
      </p:sp>
    </p:spTree>
    <p:extLst>
      <p:ext uri="{BB962C8B-B14F-4D97-AF65-F5344CB8AC3E}">
        <p14:creationId xmlns:p14="http://schemas.microsoft.com/office/powerpoint/2010/main" val="27251589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4158" y="2644148"/>
            <a:ext cx="8229600" cy="581025"/>
          </a:xfrm>
        </p:spPr>
        <p:txBody>
          <a:bodyPr/>
          <a:lstStyle/>
          <a:p>
            <a:r>
              <a:rPr lang="en-CA" dirty="0" smtClean="0"/>
              <a:t>Proposed Updates Broker and Importer SOA</a:t>
            </a:r>
            <a:endParaRPr lang="en-CA" dirty="0"/>
          </a:p>
        </p:txBody>
      </p:sp>
    </p:spTree>
    <p:extLst>
      <p:ext uri="{BB962C8B-B14F-4D97-AF65-F5344CB8AC3E}">
        <p14:creationId xmlns:p14="http://schemas.microsoft.com/office/powerpoint/2010/main" val="40005259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37630" y="1421557"/>
            <a:ext cx="7916660" cy="3105767"/>
          </a:xfrm>
          <a:prstGeom prst="rect">
            <a:avLst/>
          </a:prstGeom>
        </p:spPr>
      </p:pic>
      <p:sp>
        <p:nvSpPr>
          <p:cNvPr id="3" name="Title 2"/>
          <p:cNvSpPr>
            <a:spLocks noGrp="1"/>
          </p:cNvSpPr>
          <p:nvPr>
            <p:ph type="title"/>
          </p:nvPr>
        </p:nvSpPr>
        <p:spPr>
          <a:xfrm>
            <a:off x="138223" y="836613"/>
            <a:ext cx="8771861" cy="581025"/>
          </a:xfrm>
        </p:spPr>
        <p:txBody>
          <a:bodyPr/>
          <a:lstStyle/>
          <a:p>
            <a:r>
              <a:rPr lang="en-CA" dirty="0" smtClean="0"/>
              <a:t>SOA: Other Transactions Section</a:t>
            </a:r>
            <a:endParaRPr lang="en-CA" dirty="0"/>
          </a:p>
        </p:txBody>
      </p:sp>
      <p:sp>
        <p:nvSpPr>
          <p:cNvPr id="5" name="Content Placeholder 1"/>
          <p:cNvSpPr txBox="1">
            <a:spLocks/>
          </p:cNvSpPr>
          <p:nvPr/>
        </p:nvSpPr>
        <p:spPr>
          <a:xfrm>
            <a:off x="336698" y="4527324"/>
            <a:ext cx="8244840" cy="45412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CA" sz="1100" dirty="0" smtClean="0"/>
              <a:t>Status </a:t>
            </a:r>
            <a:r>
              <a:rPr lang="en-CA" sz="1100" dirty="0"/>
              <a:t>Changes on SOA:  </a:t>
            </a:r>
          </a:p>
          <a:p>
            <a:r>
              <a:rPr lang="en-CA" sz="1100" u="sng" dirty="0" smtClean="0">
                <a:solidFill>
                  <a:srgbClr val="FF0000"/>
                </a:solidFill>
              </a:rPr>
              <a:t>Available -</a:t>
            </a:r>
            <a:r>
              <a:rPr lang="en-CA" sz="1100" dirty="0" smtClean="0"/>
              <a:t>This </a:t>
            </a:r>
            <a:r>
              <a:rPr lang="en-CA" sz="1100" dirty="0"/>
              <a:t>status replaces the ‘blank’ status on credit documents.   The status of ‘Available’ means that the </a:t>
            </a:r>
            <a:r>
              <a:rPr lang="en-CA" sz="1100" dirty="0" smtClean="0"/>
              <a:t>credit (B2-1 AP, K32) </a:t>
            </a:r>
            <a:r>
              <a:rPr lang="en-CA" sz="1100" dirty="0"/>
              <a:t>is available for offset and will reduce the Broker total payable.  </a:t>
            </a:r>
            <a:endParaRPr lang="en-CA" sz="1100" dirty="0" smtClean="0"/>
          </a:p>
          <a:p>
            <a:pPr marL="0" indent="0">
              <a:buNone/>
            </a:pPr>
            <a:endParaRPr lang="en-CA" sz="1200" dirty="0" smtClean="0"/>
          </a:p>
          <a:p>
            <a:pPr marL="0" indent="0">
              <a:buNone/>
            </a:pPr>
            <a:endParaRPr lang="en-CA" sz="1200" dirty="0"/>
          </a:p>
        </p:txBody>
      </p:sp>
      <p:sp>
        <p:nvSpPr>
          <p:cNvPr id="11" name="Oval 10"/>
          <p:cNvSpPr/>
          <p:nvPr/>
        </p:nvSpPr>
        <p:spPr>
          <a:xfrm>
            <a:off x="5526232" y="3793374"/>
            <a:ext cx="1316182" cy="2216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p:cNvSpPr/>
          <p:nvPr/>
        </p:nvSpPr>
        <p:spPr>
          <a:xfrm>
            <a:off x="5372793" y="1623366"/>
            <a:ext cx="1623060" cy="306549"/>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2033823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stretch>
            <a:fillRect/>
          </a:stretch>
        </p:blipFill>
        <p:spPr>
          <a:xfrm>
            <a:off x="1198382" y="1059873"/>
            <a:ext cx="5979091" cy="4127268"/>
          </a:xfrm>
          <a:prstGeom prst="rect">
            <a:avLst/>
          </a:prstGeom>
        </p:spPr>
      </p:pic>
      <p:sp>
        <p:nvSpPr>
          <p:cNvPr id="3" name="Title 2"/>
          <p:cNvSpPr>
            <a:spLocks noGrp="1"/>
          </p:cNvSpPr>
          <p:nvPr>
            <p:ph type="title"/>
          </p:nvPr>
        </p:nvSpPr>
        <p:spPr>
          <a:xfrm>
            <a:off x="390006" y="530252"/>
            <a:ext cx="8229600" cy="581025"/>
          </a:xfrm>
        </p:spPr>
        <p:txBody>
          <a:bodyPr/>
          <a:lstStyle/>
          <a:p>
            <a:r>
              <a:rPr lang="en-CA" dirty="0"/>
              <a:t>SOA: Other Transactions Section</a:t>
            </a:r>
          </a:p>
        </p:txBody>
      </p:sp>
      <p:sp>
        <p:nvSpPr>
          <p:cNvPr id="5" name="Oval 4"/>
          <p:cNvSpPr/>
          <p:nvPr/>
        </p:nvSpPr>
        <p:spPr>
          <a:xfrm>
            <a:off x="2459295" y="4602677"/>
            <a:ext cx="1728633" cy="1623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Oval 5"/>
          <p:cNvSpPr/>
          <p:nvPr/>
        </p:nvSpPr>
        <p:spPr>
          <a:xfrm>
            <a:off x="5047143" y="4765001"/>
            <a:ext cx="945931" cy="1490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8" name="Straight Arrow Connector 7"/>
          <p:cNvCxnSpPr/>
          <p:nvPr/>
        </p:nvCxnSpPr>
        <p:spPr>
          <a:xfrm flipV="1">
            <a:off x="4688378" y="2019993"/>
            <a:ext cx="1997851" cy="2745009"/>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187928" y="4765001"/>
            <a:ext cx="769668" cy="142943"/>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TextBox 12"/>
          <p:cNvSpPr txBox="1"/>
          <p:nvPr/>
        </p:nvSpPr>
        <p:spPr>
          <a:xfrm>
            <a:off x="554870" y="5342894"/>
            <a:ext cx="7621390" cy="769441"/>
          </a:xfrm>
          <a:prstGeom prst="rect">
            <a:avLst/>
          </a:prstGeom>
          <a:noFill/>
        </p:spPr>
        <p:txBody>
          <a:bodyPr wrap="square" rtlCol="0">
            <a:spAutoFit/>
          </a:bodyPr>
          <a:lstStyle/>
          <a:p>
            <a:r>
              <a:rPr lang="en-CA" sz="1100" dirty="0"/>
              <a:t>Status Changes on SOA:  </a:t>
            </a:r>
          </a:p>
          <a:p>
            <a:r>
              <a:rPr lang="en-CA" sz="1100" u="sng" dirty="0" smtClean="0">
                <a:solidFill>
                  <a:srgbClr val="FF0000"/>
                </a:solidFill>
              </a:rPr>
              <a:t>Unused: </a:t>
            </a:r>
            <a:r>
              <a:rPr lang="en-CA" sz="1100" dirty="0" smtClean="0"/>
              <a:t>This status will be displayed in the case where a credit document (B2-1 credit, K32) on a previous SOA had status of ‘available’ but was not fully used for offset.  On the next SOA the unused portion of the credit will be displayed with the status ‘unused” and will be carried forward as part of the ‘previous SOA total payable’ field.</a:t>
            </a:r>
            <a:endParaRPr lang="en-CA" sz="1100" dirty="0"/>
          </a:p>
        </p:txBody>
      </p:sp>
    </p:spTree>
    <p:extLst>
      <p:ext uri="{BB962C8B-B14F-4D97-AF65-F5344CB8AC3E}">
        <p14:creationId xmlns:p14="http://schemas.microsoft.com/office/powerpoint/2010/main" val="1454692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829287" y="902392"/>
            <a:ext cx="6744566" cy="3496569"/>
          </a:xfrm>
          <a:prstGeom prst="rect">
            <a:avLst/>
          </a:prstGeom>
        </p:spPr>
      </p:pic>
      <p:sp>
        <p:nvSpPr>
          <p:cNvPr id="2" name="Content Placeholder 1"/>
          <p:cNvSpPr>
            <a:spLocks noGrp="1"/>
          </p:cNvSpPr>
          <p:nvPr>
            <p:ph idx="1"/>
          </p:nvPr>
        </p:nvSpPr>
        <p:spPr>
          <a:xfrm>
            <a:off x="218874" y="4294770"/>
            <a:ext cx="8537944" cy="4525963"/>
          </a:xfrm>
        </p:spPr>
        <p:txBody>
          <a:bodyPr/>
          <a:lstStyle/>
          <a:p>
            <a:pPr marL="0" indent="0">
              <a:buNone/>
            </a:pPr>
            <a:r>
              <a:rPr lang="en-CA" sz="900" dirty="0" smtClean="0"/>
              <a:t>Due Dates: </a:t>
            </a:r>
            <a:endParaRPr lang="en-CA" sz="900" dirty="0"/>
          </a:p>
          <a:p>
            <a:pPr lvl="0"/>
            <a:r>
              <a:rPr lang="en-CA" sz="900" dirty="0"/>
              <a:t>CBSA </a:t>
            </a:r>
            <a:r>
              <a:rPr lang="en-CA" sz="900" dirty="0" smtClean="0"/>
              <a:t>is reviewing the possibility of aligning all due dates on the SOA so one payment can be made for all transactions.  </a:t>
            </a:r>
            <a:r>
              <a:rPr lang="en-CA" sz="900" dirty="0"/>
              <a:t>Due dates for B2-1s, K23s, and AMPS will all display in the ‘other transactions section’ with the due date of the SOA and the status ‘Due’.  If the invoice is overdue, the overdue due date will display in the payment due date column and the transaction will have the status of ‘late’ and will </a:t>
            </a:r>
            <a:r>
              <a:rPr lang="en-CA" sz="900" dirty="0" smtClean="0"/>
              <a:t>be displayed and calculated as part </a:t>
            </a:r>
            <a:r>
              <a:rPr lang="en-CA" sz="900" dirty="0"/>
              <a:t>of the </a:t>
            </a:r>
            <a:r>
              <a:rPr lang="en-CA" sz="900" dirty="0" smtClean="0"/>
              <a:t>Previous SOA Total Payable.  </a:t>
            </a:r>
          </a:p>
          <a:p>
            <a:pPr lvl="0"/>
            <a:r>
              <a:rPr lang="en-CA" sz="900" dirty="0" smtClean="0"/>
              <a:t>An invoice (i.e. AMP) may appear on a DN in month 1, but may not appear on month 1 SOA as the transaction is not yet due. The invoice will appear on month 2 SOA.</a:t>
            </a:r>
          </a:p>
          <a:p>
            <a:pPr lvl="0"/>
            <a:r>
              <a:rPr lang="en-CA" sz="900" dirty="0" smtClean="0"/>
              <a:t>Credit documents (payments, B2-1 AP/CP, K32s) will no longer display a payment due date in the Payment Due Date column in the ‘other transactions’ section of the SOA. </a:t>
            </a:r>
          </a:p>
          <a:p>
            <a:pPr lvl="0"/>
            <a:r>
              <a:rPr lang="en-CA" sz="900" dirty="0" smtClean="0"/>
              <a:t>Assuming an alignment of due dates, the ‘Payment Due Date’ column of the DN and SOA will display the same date for most transactions (SOA due date).  The only time the payment due date will be different than the SOA due date will be in the case where a transaction is not paid and on the next SOA will display with the overdue due date and the status late.  Payment documents will display with a blank ‘payment due date’.     </a:t>
            </a:r>
          </a:p>
        </p:txBody>
      </p:sp>
      <p:sp>
        <p:nvSpPr>
          <p:cNvPr id="3" name="Title 2"/>
          <p:cNvSpPr>
            <a:spLocks noGrp="1"/>
          </p:cNvSpPr>
          <p:nvPr>
            <p:ph type="title"/>
          </p:nvPr>
        </p:nvSpPr>
        <p:spPr>
          <a:xfrm>
            <a:off x="116504" y="513510"/>
            <a:ext cx="8366760" cy="581025"/>
          </a:xfrm>
        </p:spPr>
        <p:txBody>
          <a:bodyPr/>
          <a:lstStyle/>
          <a:p>
            <a:r>
              <a:rPr lang="en-CA" sz="2600" dirty="0" smtClean="0"/>
              <a:t>SOA and Due Dates </a:t>
            </a:r>
            <a:endParaRPr lang="en-CA" sz="2600" dirty="0"/>
          </a:p>
        </p:txBody>
      </p:sp>
      <p:sp>
        <p:nvSpPr>
          <p:cNvPr id="4" name="Oval 3"/>
          <p:cNvSpPr/>
          <p:nvPr/>
        </p:nvSpPr>
        <p:spPr>
          <a:xfrm>
            <a:off x="3342129" y="3066215"/>
            <a:ext cx="678873" cy="6789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Oval 6"/>
          <p:cNvSpPr/>
          <p:nvPr/>
        </p:nvSpPr>
        <p:spPr>
          <a:xfrm>
            <a:off x="5044717" y="2749152"/>
            <a:ext cx="678873" cy="1657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3" name="Straight Arrow Connector 22"/>
          <p:cNvCxnSpPr>
            <a:endCxn id="4" idx="2"/>
          </p:cNvCxnSpPr>
          <p:nvPr/>
        </p:nvCxnSpPr>
        <p:spPr>
          <a:xfrm flipV="1">
            <a:off x="1552815" y="3405693"/>
            <a:ext cx="1789314" cy="2013874"/>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3342128" y="2759407"/>
            <a:ext cx="678873" cy="13716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8" name="Oval 17"/>
          <p:cNvSpPr/>
          <p:nvPr/>
        </p:nvSpPr>
        <p:spPr>
          <a:xfrm>
            <a:off x="3305623" y="3897755"/>
            <a:ext cx="678873" cy="210303"/>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4" name="Straight Connector 33"/>
          <p:cNvCxnSpPr/>
          <p:nvPr/>
        </p:nvCxnSpPr>
        <p:spPr>
          <a:xfrm flipH="1">
            <a:off x="116504" y="4642539"/>
            <a:ext cx="369835"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83127" y="3147378"/>
            <a:ext cx="15878" cy="1491125"/>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107360" y="2920434"/>
            <a:ext cx="3251062" cy="268922"/>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endCxn id="18" idx="2"/>
          </p:cNvCxnSpPr>
          <p:nvPr/>
        </p:nvCxnSpPr>
        <p:spPr>
          <a:xfrm>
            <a:off x="107360" y="3998517"/>
            <a:ext cx="3198263" cy="4390"/>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183160" y="2129852"/>
            <a:ext cx="942086" cy="297425"/>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2" name="Oval 21"/>
          <p:cNvSpPr/>
          <p:nvPr/>
        </p:nvSpPr>
        <p:spPr>
          <a:xfrm>
            <a:off x="3342128" y="2566168"/>
            <a:ext cx="678873" cy="13716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 name="Oval 23"/>
          <p:cNvSpPr/>
          <p:nvPr/>
        </p:nvSpPr>
        <p:spPr>
          <a:xfrm>
            <a:off x="5044718" y="2572370"/>
            <a:ext cx="678873" cy="13716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7" name="Straight Arrow Connector 16"/>
          <p:cNvCxnSpPr/>
          <p:nvPr/>
        </p:nvCxnSpPr>
        <p:spPr>
          <a:xfrm flipV="1">
            <a:off x="94215" y="2702076"/>
            <a:ext cx="3227289" cy="458840"/>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9858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53992" y="1490457"/>
            <a:ext cx="7423872" cy="2967923"/>
          </a:xfrm>
          <a:prstGeom prst="rect">
            <a:avLst/>
          </a:prstGeom>
        </p:spPr>
      </p:pic>
      <p:sp>
        <p:nvSpPr>
          <p:cNvPr id="3" name="Title 2"/>
          <p:cNvSpPr>
            <a:spLocks noGrp="1"/>
          </p:cNvSpPr>
          <p:nvPr>
            <p:ph type="title"/>
          </p:nvPr>
        </p:nvSpPr>
        <p:spPr/>
        <p:txBody>
          <a:bodyPr/>
          <a:lstStyle/>
          <a:p>
            <a:r>
              <a:rPr lang="en-CA" dirty="0" smtClean="0"/>
              <a:t>SOA and Payments </a:t>
            </a:r>
            <a:endParaRPr lang="en-CA" dirty="0"/>
          </a:p>
        </p:txBody>
      </p:sp>
      <p:sp>
        <p:nvSpPr>
          <p:cNvPr id="6" name="Rectangle 5"/>
          <p:cNvSpPr/>
          <p:nvPr/>
        </p:nvSpPr>
        <p:spPr>
          <a:xfrm>
            <a:off x="457200" y="4715598"/>
            <a:ext cx="8374646" cy="1277273"/>
          </a:xfrm>
          <a:prstGeom prst="rect">
            <a:avLst/>
          </a:prstGeom>
        </p:spPr>
        <p:txBody>
          <a:bodyPr wrap="square">
            <a:spAutoFit/>
          </a:bodyPr>
          <a:lstStyle/>
          <a:p>
            <a:r>
              <a:rPr lang="en-CA" sz="1100" dirty="0"/>
              <a:t>Payments: </a:t>
            </a:r>
            <a:endParaRPr lang="en-CA" sz="1100" dirty="0" smtClean="0"/>
          </a:p>
          <a:p>
            <a:pPr marL="171450" indent="-171450">
              <a:buFont typeface="Arial" panose="020B0604020202020204" pitchFamily="34" charset="0"/>
              <a:buChar char="•"/>
            </a:pPr>
            <a:r>
              <a:rPr lang="en-CA" sz="1100" dirty="0" smtClean="0"/>
              <a:t>Payment </a:t>
            </a:r>
            <a:r>
              <a:rPr lang="en-CA" sz="1100" dirty="0"/>
              <a:t>will be added as a document </a:t>
            </a:r>
            <a:r>
              <a:rPr lang="en-CA" sz="1100" dirty="0" smtClean="0"/>
              <a:t>type to the DN and SOAs.  </a:t>
            </a:r>
            <a:r>
              <a:rPr lang="en-CA" sz="1100" dirty="0"/>
              <a:t>Document Date will be the ‘value date’ of the payment (date the payment was received by </a:t>
            </a:r>
            <a:r>
              <a:rPr lang="en-CA" sz="1100" dirty="0" smtClean="0"/>
              <a:t>the CBSA</a:t>
            </a:r>
            <a:r>
              <a:rPr lang="en-CA" sz="1100" dirty="0"/>
              <a:t>).  Once the payment has been used for offset it will be updated with the status ‘offset’ on the next SOA.   If an overpayment was made, the overpayment amount will display on the next  SOA with the status ‘available’ and will reduce the broker total payable.   </a:t>
            </a:r>
          </a:p>
          <a:p>
            <a:endParaRPr lang="en-CA" sz="1100" dirty="0" smtClean="0"/>
          </a:p>
          <a:p>
            <a:r>
              <a:rPr lang="en-CA" sz="1100" dirty="0" smtClean="0"/>
              <a:t>** </a:t>
            </a:r>
            <a:r>
              <a:rPr lang="en-CA" sz="1100" dirty="0"/>
              <a:t>Payments will </a:t>
            </a:r>
            <a:r>
              <a:rPr lang="en-CA" sz="1100" dirty="0" smtClean="0"/>
              <a:t>display </a:t>
            </a:r>
            <a:r>
              <a:rPr lang="en-CA" sz="1100" dirty="0"/>
              <a:t>as individual transactions in the ‘other transactions’ section on the DN the day after the payment is received.</a:t>
            </a:r>
          </a:p>
        </p:txBody>
      </p:sp>
      <p:sp>
        <p:nvSpPr>
          <p:cNvPr id="7" name="Oval 6"/>
          <p:cNvSpPr/>
          <p:nvPr/>
        </p:nvSpPr>
        <p:spPr>
          <a:xfrm>
            <a:off x="1985831" y="2695870"/>
            <a:ext cx="678873" cy="24938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9" name="Straight Arrow Connector 8"/>
          <p:cNvCxnSpPr>
            <a:endCxn id="7" idx="3"/>
          </p:cNvCxnSpPr>
          <p:nvPr/>
        </p:nvCxnSpPr>
        <p:spPr>
          <a:xfrm flipV="1">
            <a:off x="982070" y="2908731"/>
            <a:ext cx="1103180" cy="1800205"/>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1278343" y="2686284"/>
            <a:ext cx="647438" cy="2128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Box 11"/>
          <p:cNvSpPr txBox="1"/>
          <p:nvPr/>
        </p:nvSpPr>
        <p:spPr>
          <a:xfrm>
            <a:off x="44948" y="1916384"/>
            <a:ext cx="1109044" cy="830997"/>
          </a:xfrm>
          <a:prstGeom prst="rect">
            <a:avLst/>
          </a:prstGeom>
          <a:noFill/>
          <a:ln>
            <a:solidFill>
              <a:srgbClr val="FF0000"/>
            </a:solidFill>
          </a:ln>
        </p:spPr>
        <p:txBody>
          <a:bodyPr wrap="square" rtlCol="0">
            <a:spAutoFit/>
          </a:bodyPr>
          <a:lstStyle/>
          <a:p>
            <a:r>
              <a:rPr lang="en-CA" sz="800" dirty="0" smtClean="0"/>
              <a:t>Document date is the ‘value date’ of the payment. The date the payment was received by the CBSA.</a:t>
            </a:r>
            <a:endParaRPr lang="en-CA" sz="800" dirty="0"/>
          </a:p>
        </p:txBody>
      </p:sp>
      <p:cxnSp>
        <p:nvCxnSpPr>
          <p:cNvPr id="14" name="Straight Arrow Connector 13"/>
          <p:cNvCxnSpPr>
            <a:endCxn id="11" idx="1"/>
          </p:cNvCxnSpPr>
          <p:nvPr/>
        </p:nvCxnSpPr>
        <p:spPr>
          <a:xfrm>
            <a:off x="1153992" y="2375250"/>
            <a:ext cx="219166" cy="342207"/>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1193739" y="1490457"/>
            <a:ext cx="792092" cy="56962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705465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4428" y="1345429"/>
            <a:ext cx="8510218" cy="1597276"/>
          </a:xfrm>
          <a:prstGeom prst="rect">
            <a:avLst/>
          </a:prstGeom>
        </p:spPr>
      </p:pic>
      <p:sp>
        <p:nvSpPr>
          <p:cNvPr id="3" name="Title 2"/>
          <p:cNvSpPr>
            <a:spLocks noGrp="1"/>
          </p:cNvSpPr>
          <p:nvPr>
            <p:ph type="title"/>
          </p:nvPr>
        </p:nvSpPr>
        <p:spPr>
          <a:xfrm>
            <a:off x="74428" y="836613"/>
            <a:ext cx="8612372" cy="581025"/>
          </a:xfrm>
        </p:spPr>
        <p:txBody>
          <a:bodyPr/>
          <a:lstStyle/>
          <a:p>
            <a:r>
              <a:rPr lang="en-CA" dirty="0" smtClean="0"/>
              <a:t>SOA and Disbursement Details</a:t>
            </a:r>
            <a:endParaRPr lang="en-CA" dirty="0"/>
          </a:p>
        </p:txBody>
      </p:sp>
      <p:sp>
        <p:nvSpPr>
          <p:cNvPr id="5" name="Content Placeholder 1"/>
          <p:cNvSpPr txBox="1">
            <a:spLocks/>
          </p:cNvSpPr>
          <p:nvPr/>
        </p:nvSpPr>
        <p:spPr>
          <a:xfrm>
            <a:off x="381000" y="3047646"/>
            <a:ext cx="8244840" cy="454120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CA" sz="1200" dirty="0" smtClean="0"/>
              <a:t>Cheque </a:t>
            </a:r>
            <a:r>
              <a:rPr lang="en-CA" sz="1200" dirty="0"/>
              <a:t>Column: </a:t>
            </a:r>
          </a:p>
          <a:p>
            <a:r>
              <a:rPr lang="en-CA" sz="1200" dirty="0" smtClean="0"/>
              <a:t>When a credit document is disbursed to an importer, the next Importer SOA will display the credit document with the Status ‘Disbursed</a:t>
            </a:r>
            <a:r>
              <a:rPr lang="en-CA" sz="1200" dirty="0"/>
              <a:t>’. The Cheque number that was issued by PSPC as well as the date the cheque was issued will be displayed in the Cheque column.  </a:t>
            </a:r>
            <a:endParaRPr lang="en-CA" sz="1200" dirty="0" smtClean="0"/>
          </a:p>
          <a:p>
            <a:r>
              <a:rPr lang="en-CA" sz="1200" dirty="0" smtClean="0"/>
              <a:t>If the disbursed credit document was broker tagged, this information will also display on the next Broker SOA. </a:t>
            </a:r>
            <a:endParaRPr lang="en-CA" sz="1200" dirty="0"/>
          </a:p>
        </p:txBody>
      </p:sp>
      <p:sp>
        <p:nvSpPr>
          <p:cNvPr id="2" name="Oval 1"/>
          <p:cNvSpPr/>
          <p:nvPr/>
        </p:nvSpPr>
        <p:spPr>
          <a:xfrm>
            <a:off x="5636028" y="2330330"/>
            <a:ext cx="1233054" cy="2632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Oval 5"/>
          <p:cNvSpPr/>
          <p:nvPr/>
        </p:nvSpPr>
        <p:spPr>
          <a:xfrm>
            <a:off x="7201593" y="2316476"/>
            <a:ext cx="1233054" cy="2909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7350274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14081" y="2077663"/>
            <a:ext cx="6129727" cy="4115321"/>
          </a:xfrm>
          <a:prstGeom prst="rect">
            <a:avLst/>
          </a:prstGeom>
        </p:spPr>
      </p:pic>
      <p:sp>
        <p:nvSpPr>
          <p:cNvPr id="3" name="Title 2"/>
          <p:cNvSpPr>
            <a:spLocks noGrp="1"/>
          </p:cNvSpPr>
          <p:nvPr>
            <p:ph type="title"/>
          </p:nvPr>
        </p:nvSpPr>
        <p:spPr>
          <a:xfrm>
            <a:off x="563190" y="670147"/>
            <a:ext cx="8229600" cy="631969"/>
          </a:xfrm>
        </p:spPr>
        <p:txBody>
          <a:bodyPr/>
          <a:lstStyle/>
          <a:p>
            <a:r>
              <a:rPr lang="en-CA" dirty="0" smtClean="0"/>
              <a:t>SOA and Overpayments</a:t>
            </a:r>
            <a:endParaRPr lang="en-CA" dirty="0"/>
          </a:p>
        </p:txBody>
      </p:sp>
      <p:sp>
        <p:nvSpPr>
          <p:cNvPr id="5" name="TextBox 4"/>
          <p:cNvSpPr txBox="1"/>
          <p:nvPr/>
        </p:nvSpPr>
        <p:spPr>
          <a:xfrm>
            <a:off x="189118" y="1183898"/>
            <a:ext cx="8603672" cy="769441"/>
          </a:xfrm>
          <a:prstGeom prst="rect">
            <a:avLst/>
          </a:prstGeom>
          <a:noFill/>
        </p:spPr>
        <p:txBody>
          <a:bodyPr wrap="square" rtlCol="0">
            <a:spAutoFit/>
          </a:bodyPr>
          <a:lstStyle/>
          <a:p>
            <a:pPr marL="171450" indent="-171450">
              <a:buFont typeface="Arial" panose="020B0604020202020204" pitchFamily="34" charset="0"/>
              <a:buChar char="•"/>
            </a:pPr>
            <a:r>
              <a:rPr lang="en-CA" sz="1100" dirty="0" smtClean="0"/>
              <a:t>Overpayments made for previous SOA will result in only a portion of the payment being used to offset the debt owing from the previous SOA.  The remaining unused portion of the payment will display as available for offset on the next SOA. </a:t>
            </a:r>
          </a:p>
          <a:p>
            <a:pPr marL="171450" indent="-171450">
              <a:buFont typeface="Arial" panose="020B0604020202020204" pitchFamily="34" charset="0"/>
              <a:buChar char="•"/>
            </a:pPr>
            <a:r>
              <a:rPr lang="en-CA" sz="1100" dirty="0" smtClean="0"/>
              <a:t>Available payments will not be included in the available credits section since they are include in the payments since last SOA section. </a:t>
            </a:r>
          </a:p>
          <a:p>
            <a:pPr marL="171450" indent="-171450">
              <a:buFont typeface="Arial" panose="020B0604020202020204" pitchFamily="34" charset="0"/>
              <a:buChar char="•"/>
            </a:pPr>
            <a:r>
              <a:rPr lang="en-CA" sz="1100" dirty="0" smtClean="0"/>
              <a:t>Payments since last SOA includes payments that are used for offset as well as those that are not used for offset. </a:t>
            </a:r>
            <a:endParaRPr lang="en-CA" sz="1100" dirty="0"/>
          </a:p>
        </p:txBody>
      </p:sp>
      <p:sp>
        <p:nvSpPr>
          <p:cNvPr id="11" name="TextBox 10"/>
          <p:cNvSpPr txBox="1"/>
          <p:nvPr/>
        </p:nvSpPr>
        <p:spPr>
          <a:xfrm>
            <a:off x="6899563" y="4729187"/>
            <a:ext cx="1648691" cy="1015663"/>
          </a:xfrm>
          <a:prstGeom prst="rect">
            <a:avLst/>
          </a:prstGeom>
          <a:noFill/>
          <a:ln>
            <a:solidFill>
              <a:srgbClr val="00B050"/>
            </a:solidFill>
          </a:ln>
        </p:spPr>
        <p:txBody>
          <a:bodyPr wrap="square" rtlCol="0">
            <a:spAutoFit/>
          </a:bodyPr>
          <a:lstStyle/>
          <a:p>
            <a:r>
              <a:rPr lang="en-CA" sz="1000" dirty="0" smtClean="0"/>
              <a:t>The overpayment portion from last months payment will display with status ‘available’ and will reduce the Total Payable  of this SOA. </a:t>
            </a:r>
            <a:endParaRPr lang="en-CA" sz="1000" dirty="0"/>
          </a:p>
        </p:txBody>
      </p:sp>
      <p:sp>
        <p:nvSpPr>
          <p:cNvPr id="14" name="Oval 13"/>
          <p:cNvSpPr/>
          <p:nvPr/>
        </p:nvSpPr>
        <p:spPr>
          <a:xfrm>
            <a:off x="3521825" y="5519653"/>
            <a:ext cx="656121" cy="2671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2" name="Straight Arrow Connector 11"/>
          <p:cNvCxnSpPr>
            <a:stCxn id="14" idx="0"/>
          </p:cNvCxnSpPr>
          <p:nvPr/>
        </p:nvCxnSpPr>
        <p:spPr>
          <a:xfrm flipV="1">
            <a:off x="3849886" y="2909455"/>
            <a:ext cx="2090095" cy="261019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6543808" y="3907510"/>
            <a:ext cx="1206143" cy="821679"/>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5251330" y="5514849"/>
            <a:ext cx="1648233" cy="230001"/>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3889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03675" y="2651360"/>
            <a:ext cx="3536650" cy="2329187"/>
          </a:xfrm>
        </p:spPr>
      </p:pic>
      <p:sp>
        <p:nvSpPr>
          <p:cNvPr id="7" name="Title 6"/>
          <p:cNvSpPr>
            <a:spLocks noGrp="1"/>
          </p:cNvSpPr>
          <p:nvPr>
            <p:ph type="title"/>
          </p:nvPr>
        </p:nvSpPr>
        <p:spPr/>
        <p:txBody>
          <a:bodyPr/>
          <a:lstStyle/>
          <a:p>
            <a:r>
              <a:rPr lang="en-CA" dirty="0" smtClean="0"/>
              <a:t>Q&amp;A</a:t>
            </a:r>
            <a:endParaRPr lang="en-CA" dirty="0"/>
          </a:p>
        </p:txBody>
      </p:sp>
    </p:spTree>
    <p:extLst>
      <p:ext uri="{BB962C8B-B14F-4D97-AF65-F5344CB8AC3E}">
        <p14:creationId xmlns:p14="http://schemas.microsoft.com/office/powerpoint/2010/main" val="115180601"/>
      </p:ext>
    </p:extLst>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CA" dirty="0" smtClean="0"/>
              <a:t>CARM Inbox </a:t>
            </a:r>
            <a:r>
              <a:rPr lang="en-CA" dirty="0" smtClean="0">
                <a:hlinkClick r:id="rId2"/>
              </a:rPr>
              <a:t>CBSA-ASFC_CARM.GCRA@cbsa-asfc.gc.ca</a:t>
            </a:r>
            <a:endParaRPr lang="en-CA" dirty="0" smtClean="0"/>
          </a:p>
          <a:p>
            <a:endParaRPr lang="en-CA" dirty="0"/>
          </a:p>
        </p:txBody>
      </p:sp>
      <p:sp>
        <p:nvSpPr>
          <p:cNvPr id="2" name="Title 1"/>
          <p:cNvSpPr>
            <a:spLocks noGrp="1"/>
          </p:cNvSpPr>
          <p:nvPr>
            <p:ph type="title"/>
          </p:nvPr>
        </p:nvSpPr>
        <p:spPr/>
        <p:txBody>
          <a:bodyPr/>
          <a:lstStyle/>
          <a:p>
            <a:r>
              <a:rPr lang="en-CA" dirty="0" smtClean="0"/>
              <a:t>Contact Information</a:t>
            </a:r>
            <a:endParaRPr lang="en-CA" dirty="0"/>
          </a:p>
        </p:txBody>
      </p:sp>
    </p:spTree>
    <p:extLst>
      <p:ext uri="{BB962C8B-B14F-4D97-AF65-F5344CB8AC3E}">
        <p14:creationId xmlns:p14="http://schemas.microsoft.com/office/powerpoint/2010/main" val="4230097385"/>
      </p:ext>
    </p:extLst>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en-CA" sz="1300" dirty="0" smtClean="0"/>
              <a:t>Provide more accounting details in the header section of the SOA to allow for a better understanding </a:t>
            </a:r>
            <a:r>
              <a:rPr lang="en-CA" sz="1300" dirty="0"/>
              <a:t>of </a:t>
            </a:r>
            <a:r>
              <a:rPr lang="en-CA" sz="1300" dirty="0" smtClean="0"/>
              <a:t>the SOA total payable. </a:t>
            </a:r>
          </a:p>
          <a:p>
            <a:pPr lvl="0"/>
            <a:endParaRPr lang="en-CA" sz="1300" dirty="0" smtClean="0"/>
          </a:p>
          <a:p>
            <a:pPr lvl="0"/>
            <a:r>
              <a:rPr lang="en-CA" sz="1300" dirty="0" smtClean="0"/>
              <a:t>Broker </a:t>
            </a:r>
            <a:r>
              <a:rPr lang="en-CA" sz="1300" dirty="0"/>
              <a:t>visibility </a:t>
            </a:r>
            <a:r>
              <a:rPr lang="en-CA" sz="1300" dirty="0" smtClean="0"/>
              <a:t>into open G </a:t>
            </a:r>
            <a:r>
              <a:rPr lang="en-CA" sz="1300" dirty="0"/>
              <a:t>and I tagged </a:t>
            </a:r>
            <a:r>
              <a:rPr lang="en-CA" sz="1300" dirty="0" smtClean="0"/>
              <a:t>transactions, in both the SOA header and the SOA transaction section.</a:t>
            </a:r>
          </a:p>
          <a:p>
            <a:pPr lvl="0"/>
            <a:endParaRPr lang="en-CA" sz="1300" dirty="0"/>
          </a:p>
          <a:p>
            <a:pPr lvl="0"/>
            <a:r>
              <a:rPr lang="en-CA" sz="1300" dirty="0"/>
              <a:t>Further disbursement </a:t>
            </a:r>
            <a:r>
              <a:rPr lang="en-CA" sz="1300" dirty="0" smtClean="0"/>
              <a:t>details (</a:t>
            </a:r>
            <a:r>
              <a:rPr lang="en-CA" sz="1300" dirty="0"/>
              <a:t>cheque </a:t>
            </a:r>
            <a:r>
              <a:rPr lang="en-CA" sz="1300" dirty="0" smtClean="0"/>
              <a:t>numbers/issue date).</a:t>
            </a:r>
          </a:p>
          <a:p>
            <a:pPr lvl="0"/>
            <a:endParaRPr lang="en-CA" sz="1300" dirty="0"/>
          </a:p>
          <a:p>
            <a:pPr lvl="0"/>
            <a:r>
              <a:rPr lang="en-CA" sz="1300" dirty="0" smtClean="0"/>
              <a:t>Replacing the ‘blank</a:t>
            </a:r>
            <a:r>
              <a:rPr lang="en-CA" sz="1300" dirty="0"/>
              <a:t>’ statuses </a:t>
            </a:r>
            <a:r>
              <a:rPr lang="en-CA" sz="1300" dirty="0" smtClean="0"/>
              <a:t>with </a:t>
            </a:r>
            <a:r>
              <a:rPr lang="en-CA" sz="1300" dirty="0"/>
              <a:t>more </a:t>
            </a:r>
            <a:r>
              <a:rPr lang="en-CA" sz="1300" dirty="0" smtClean="0"/>
              <a:t>descriptive statuses.</a:t>
            </a:r>
          </a:p>
          <a:p>
            <a:pPr lvl="0"/>
            <a:endParaRPr lang="en-CA" sz="1300" dirty="0" smtClean="0"/>
          </a:p>
          <a:p>
            <a:pPr lvl="0"/>
            <a:r>
              <a:rPr lang="en-CA" sz="1300" dirty="0" smtClean="0"/>
              <a:t>Providing payment details as a transaction type on the DN and SOA in the ‘other transactions’ section.</a:t>
            </a:r>
          </a:p>
          <a:p>
            <a:pPr lvl="0"/>
            <a:endParaRPr lang="en-CA" sz="1300" dirty="0"/>
          </a:p>
          <a:p>
            <a:pPr lvl="0"/>
            <a:r>
              <a:rPr lang="en-CA" sz="1300" dirty="0" smtClean="0"/>
              <a:t>Aligning due dates, which will allow for fewer payments having to be made (pending approval).</a:t>
            </a:r>
          </a:p>
          <a:p>
            <a:pPr lvl="0"/>
            <a:endParaRPr lang="en-CA" sz="1300" dirty="0"/>
          </a:p>
          <a:p>
            <a:pPr lvl="0"/>
            <a:r>
              <a:rPr lang="en-CA" sz="1300" dirty="0" smtClean="0"/>
              <a:t>Past period B3 debt showing as a summarized transaction (for discussion – including what date to display in the date field).</a:t>
            </a:r>
          </a:p>
          <a:p>
            <a:pPr lvl="0"/>
            <a:endParaRPr lang="en-CA" sz="1300" dirty="0" smtClean="0"/>
          </a:p>
          <a:p>
            <a:pPr lvl="0"/>
            <a:r>
              <a:rPr lang="en-CA" sz="1300" dirty="0" smtClean="0"/>
              <a:t>Potential to run clearing on accounts more frequently, reducing risk of incorrect disbursements (use credits right after due dates to clear debt).</a:t>
            </a:r>
          </a:p>
          <a:p>
            <a:pPr lvl="0"/>
            <a:endParaRPr lang="en-CA" sz="1400" dirty="0" smtClean="0"/>
          </a:p>
        </p:txBody>
      </p:sp>
      <p:sp>
        <p:nvSpPr>
          <p:cNvPr id="3" name="Title 2"/>
          <p:cNvSpPr>
            <a:spLocks noGrp="1"/>
          </p:cNvSpPr>
          <p:nvPr>
            <p:ph type="title"/>
          </p:nvPr>
        </p:nvSpPr>
        <p:spPr/>
        <p:txBody>
          <a:bodyPr/>
          <a:lstStyle/>
          <a:p>
            <a:r>
              <a:rPr lang="en-CA" dirty="0" smtClean="0"/>
              <a:t/>
            </a:r>
            <a:br>
              <a:rPr lang="en-CA" dirty="0" smtClean="0"/>
            </a:br>
            <a:r>
              <a:rPr lang="en-CA" dirty="0" smtClean="0"/>
              <a:t>Key Benefits of Proposed DN/SOA Changes: </a:t>
            </a:r>
            <a:r>
              <a:rPr lang="en-CA" dirty="0"/>
              <a:t/>
            </a:r>
            <a:br>
              <a:rPr lang="en-CA" dirty="0"/>
            </a:br>
            <a:endParaRPr lang="en-CA" dirty="0"/>
          </a:p>
        </p:txBody>
      </p:sp>
    </p:spTree>
    <p:extLst>
      <p:ext uri="{BB962C8B-B14F-4D97-AF65-F5344CB8AC3E}">
        <p14:creationId xmlns:p14="http://schemas.microsoft.com/office/powerpoint/2010/main" val="18692311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sz="1600" dirty="0"/>
              <a:t>In addition to the </a:t>
            </a:r>
            <a:r>
              <a:rPr lang="en-CA" sz="1600" dirty="0" smtClean="0"/>
              <a:t>proposed DN/SOA updates, </a:t>
            </a:r>
            <a:r>
              <a:rPr lang="en-CA" sz="1600" dirty="0"/>
              <a:t>CBSA is now providing, upon </a:t>
            </a:r>
            <a:r>
              <a:rPr lang="en-CA" sz="1600" dirty="0" smtClean="0"/>
              <a:t>request by the Importer, </a:t>
            </a:r>
            <a:r>
              <a:rPr lang="en-CA" sz="1600" dirty="0"/>
              <a:t>the following: </a:t>
            </a:r>
            <a:endParaRPr lang="en-CA" sz="1600" dirty="0" smtClean="0"/>
          </a:p>
          <a:p>
            <a:endParaRPr lang="en-CA" sz="1600" dirty="0"/>
          </a:p>
          <a:p>
            <a:pPr lvl="1"/>
            <a:r>
              <a:rPr lang="en-CA" sz="1600" dirty="0"/>
              <a:t>Importer Account Balance Overview Report which details all transactions on their </a:t>
            </a:r>
            <a:r>
              <a:rPr lang="en-CA" sz="1600" dirty="0" smtClean="0"/>
              <a:t>account.</a:t>
            </a:r>
            <a:endParaRPr lang="en-CA" sz="1600" dirty="0"/>
          </a:p>
          <a:p>
            <a:pPr lvl="1"/>
            <a:r>
              <a:rPr lang="en-CA" sz="1600" dirty="0" smtClean="0"/>
              <a:t>A DN and SOA </a:t>
            </a:r>
            <a:r>
              <a:rPr lang="en-CA" sz="1600" dirty="0"/>
              <a:t>for Non-ASEC </a:t>
            </a:r>
            <a:r>
              <a:rPr lang="en-CA" sz="1600" dirty="0" smtClean="0"/>
              <a:t>Importers.</a:t>
            </a:r>
          </a:p>
          <a:p>
            <a:pPr lvl="1"/>
            <a:endParaRPr lang="en-CA" sz="1600" dirty="0"/>
          </a:p>
          <a:p>
            <a:r>
              <a:rPr lang="en-CA" sz="1600" dirty="0"/>
              <a:t>These reports </a:t>
            </a:r>
            <a:r>
              <a:rPr lang="en-CA" sz="1600" dirty="0" smtClean="0"/>
              <a:t>assist with the </a:t>
            </a:r>
            <a:r>
              <a:rPr lang="en-CA" sz="1600" dirty="0"/>
              <a:t>reconciliation of </a:t>
            </a:r>
            <a:r>
              <a:rPr lang="en-CA" sz="1600" dirty="0" smtClean="0"/>
              <a:t>importer accounts. </a:t>
            </a:r>
            <a:endParaRPr lang="en-CA" sz="1600" dirty="0"/>
          </a:p>
          <a:p>
            <a:endParaRPr lang="en-CA" dirty="0"/>
          </a:p>
        </p:txBody>
      </p:sp>
      <p:sp>
        <p:nvSpPr>
          <p:cNvPr id="3" name="Title 2"/>
          <p:cNvSpPr>
            <a:spLocks noGrp="1"/>
          </p:cNvSpPr>
          <p:nvPr>
            <p:ph type="title"/>
          </p:nvPr>
        </p:nvSpPr>
        <p:spPr/>
        <p:txBody>
          <a:bodyPr/>
          <a:lstStyle/>
          <a:p>
            <a:r>
              <a:rPr lang="en-CA" dirty="0" smtClean="0"/>
              <a:t>Other Recent Changes:</a:t>
            </a:r>
            <a:endParaRPr lang="en-CA" dirty="0"/>
          </a:p>
        </p:txBody>
      </p:sp>
    </p:spTree>
    <p:extLst>
      <p:ext uri="{BB962C8B-B14F-4D97-AF65-F5344CB8AC3E}">
        <p14:creationId xmlns:p14="http://schemas.microsoft.com/office/powerpoint/2010/main" val="4837534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5260" y="-108267"/>
            <a:ext cx="8229600" cy="581025"/>
          </a:xfrm>
        </p:spPr>
        <p:txBody>
          <a:bodyPr/>
          <a:lstStyle/>
          <a:p>
            <a:pPr algn="l"/>
            <a:r>
              <a:rPr lang="en-CA" sz="2600" dirty="0"/>
              <a:t>Current Importer SOA</a:t>
            </a:r>
          </a:p>
        </p:txBody>
      </p:sp>
      <p:pic>
        <p:nvPicPr>
          <p:cNvPr id="4" name="Content Placeholder 3"/>
          <p:cNvPicPr>
            <a:picLocks noGrp="1" noChangeAspect="1"/>
          </p:cNvPicPr>
          <p:nvPr>
            <p:ph idx="1"/>
          </p:nvPr>
        </p:nvPicPr>
        <p:blipFill>
          <a:blip r:embed="rId2"/>
          <a:stretch>
            <a:fillRect/>
          </a:stretch>
        </p:blipFill>
        <p:spPr>
          <a:xfrm>
            <a:off x="881716" y="906780"/>
            <a:ext cx="7469804" cy="5473564"/>
          </a:xfrm>
          <a:prstGeom prst="rect">
            <a:avLst/>
          </a:prstGeom>
        </p:spPr>
      </p:pic>
    </p:spTree>
    <p:extLst>
      <p:ext uri="{BB962C8B-B14F-4D97-AF65-F5344CB8AC3E}">
        <p14:creationId xmlns:p14="http://schemas.microsoft.com/office/powerpoint/2010/main" val="1384952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0980" y="-108267"/>
            <a:ext cx="8229600" cy="581025"/>
          </a:xfrm>
        </p:spPr>
        <p:txBody>
          <a:bodyPr/>
          <a:lstStyle/>
          <a:p>
            <a:pPr algn="l"/>
            <a:r>
              <a:rPr lang="en-CA" sz="2600" dirty="0" smtClean="0"/>
              <a:t>Current Broker SOA</a:t>
            </a:r>
            <a:endParaRPr lang="en-CA" sz="2600" dirty="0"/>
          </a:p>
        </p:txBody>
      </p:sp>
      <p:pic>
        <p:nvPicPr>
          <p:cNvPr id="4" name="Picture 3"/>
          <p:cNvPicPr>
            <a:picLocks noChangeAspect="1"/>
          </p:cNvPicPr>
          <p:nvPr/>
        </p:nvPicPr>
        <p:blipFill>
          <a:blip r:embed="rId2"/>
          <a:stretch>
            <a:fillRect/>
          </a:stretch>
        </p:blipFill>
        <p:spPr>
          <a:xfrm>
            <a:off x="561023" y="704851"/>
            <a:ext cx="7767638" cy="5677756"/>
          </a:xfrm>
          <a:prstGeom prst="rect">
            <a:avLst/>
          </a:prstGeom>
        </p:spPr>
      </p:pic>
    </p:spTree>
    <p:extLst>
      <p:ext uri="{BB962C8B-B14F-4D97-AF65-F5344CB8AC3E}">
        <p14:creationId xmlns:p14="http://schemas.microsoft.com/office/powerpoint/2010/main" val="36638614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108267"/>
            <a:ext cx="8610600" cy="581025"/>
          </a:xfrm>
        </p:spPr>
        <p:txBody>
          <a:bodyPr/>
          <a:lstStyle/>
          <a:p>
            <a:pPr algn="l"/>
            <a:r>
              <a:rPr lang="en-CA" sz="2600" dirty="0"/>
              <a:t>Proposed Importer SOA</a:t>
            </a:r>
          </a:p>
        </p:txBody>
      </p:sp>
      <p:pic>
        <p:nvPicPr>
          <p:cNvPr id="4" name="Picture 3"/>
          <p:cNvPicPr>
            <a:picLocks noChangeAspect="1"/>
          </p:cNvPicPr>
          <p:nvPr/>
        </p:nvPicPr>
        <p:blipFill>
          <a:blip r:embed="rId2"/>
          <a:stretch>
            <a:fillRect/>
          </a:stretch>
        </p:blipFill>
        <p:spPr>
          <a:xfrm>
            <a:off x="1725866" y="622821"/>
            <a:ext cx="5463668" cy="5777979"/>
          </a:xfrm>
          <a:prstGeom prst="rect">
            <a:avLst/>
          </a:prstGeom>
        </p:spPr>
      </p:pic>
    </p:spTree>
    <p:extLst>
      <p:ext uri="{BB962C8B-B14F-4D97-AF65-F5344CB8AC3E}">
        <p14:creationId xmlns:p14="http://schemas.microsoft.com/office/powerpoint/2010/main" val="14949541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4780" y="-115887"/>
            <a:ext cx="8229600" cy="581025"/>
          </a:xfrm>
        </p:spPr>
        <p:txBody>
          <a:bodyPr/>
          <a:lstStyle/>
          <a:p>
            <a:pPr algn="l"/>
            <a:r>
              <a:rPr lang="en-CA" sz="2600" dirty="0"/>
              <a:t>Proposed Broker SOA</a:t>
            </a:r>
          </a:p>
        </p:txBody>
      </p:sp>
      <p:pic>
        <p:nvPicPr>
          <p:cNvPr id="2" name="Picture 1"/>
          <p:cNvPicPr>
            <a:picLocks noChangeAspect="1"/>
          </p:cNvPicPr>
          <p:nvPr/>
        </p:nvPicPr>
        <p:blipFill>
          <a:blip r:embed="rId2"/>
          <a:stretch>
            <a:fillRect/>
          </a:stretch>
        </p:blipFill>
        <p:spPr>
          <a:xfrm>
            <a:off x="1414897" y="632260"/>
            <a:ext cx="6084013" cy="5751916"/>
          </a:xfrm>
          <a:prstGeom prst="rect">
            <a:avLst/>
          </a:prstGeom>
        </p:spPr>
      </p:pic>
    </p:spTree>
    <p:extLst>
      <p:ext uri="{BB962C8B-B14F-4D97-AF65-F5344CB8AC3E}">
        <p14:creationId xmlns:p14="http://schemas.microsoft.com/office/powerpoint/2010/main" val="14808507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39058" y="942109"/>
            <a:ext cx="8305665" cy="4951615"/>
          </a:xfrm>
          <a:prstGeom prst="rect">
            <a:avLst/>
          </a:prstGeom>
        </p:spPr>
      </p:pic>
      <p:sp>
        <p:nvSpPr>
          <p:cNvPr id="3" name="Title 2"/>
          <p:cNvSpPr>
            <a:spLocks noGrp="1"/>
          </p:cNvSpPr>
          <p:nvPr>
            <p:ph type="title"/>
          </p:nvPr>
        </p:nvSpPr>
        <p:spPr>
          <a:xfrm>
            <a:off x="116617" y="-123507"/>
            <a:ext cx="8433023" cy="581025"/>
          </a:xfrm>
        </p:spPr>
        <p:txBody>
          <a:bodyPr/>
          <a:lstStyle/>
          <a:p>
            <a:pPr algn="l"/>
            <a:r>
              <a:rPr lang="en-CA" sz="2600" dirty="0"/>
              <a:t>Proposed Broker SOA with </a:t>
            </a:r>
            <a:r>
              <a:rPr lang="en-CA" sz="2600" dirty="0" smtClean="0"/>
              <a:t>Disbursement</a:t>
            </a:r>
            <a:endParaRPr lang="en-CA" sz="2600" dirty="0"/>
          </a:p>
        </p:txBody>
      </p:sp>
      <p:sp>
        <p:nvSpPr>
          <p:cNvPr id="8" name="Oval 7"/>
          <p:cNvSpPr/>
          <p:nvPr/>
        </p:nvSpPr>
        <p:spPr>
          <a:xfrm>
            <a:off x="4391891" y="5270269"/>
            <a:ext cx="871864" cy="55568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0" name="Straight Arrow Connector 9"/>
          <p:cNvCxnSpPr>
            <a:stCxn id="8" idx="7"/>
          </p:cNvCxnSpPr>
          <p:nvPr/>
        </p:nvCxnSpPr>
        <p:spPr>
          <a:xfrm flipV="1">
            <a:off x="5136073" y="2618509"/>
            <a:ext cx="2652952" cy="273313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4316504"/>
      </p:ext>
    </p:extLst>
  </p:cSld>
  <p:clrMapOvr>
    <a:masterClrMapping/>
  </p:clrMapOvr>
  <p:timing>
    <p:tnLst>
      <p:par>
        <p:cTn id="1" dur="indefinite" restart="never" nodeType="tmRoot"/>
      </p:par>
    </p:tnLst>
  </p:timing>
</p:sld>
</file>

<file path=ppt/theme/theme1.xml><?xml version="1.0" encoding="utf-8"?>
<a:theme xmlns:a="http://schemas.openxmlformats.org/drawingml/2006/main" name="ppt_se_en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4808</TotalTime>
  <Words>1769</Words>
  <Application>Microsoft Office PowerPoint</Application>
  <PresentationFormat>On-screen Show (4:3)</PresentationFormat>
  <Paragraphs>143</Paragraphs>
  <Slides>28</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ppt_se_eng</vt:lpstr>
      <vt:lpstr>ARL: Proposed DN/SOA Changes For Discussion</vt:lpstr>
      <vt:lpstr>Introduction</vt:lpstr>
      <vt:lpstr> Key Benefits of Proposed DN/SOA Changes:  </vt:lpstr>
      <vt:lpstr>Other Recent Changes:</vt:lpstr>
      <vt:lpstr>Current Importer SOA</vt:lpstr>
      <vt:lpstr>Current Broker SOA</vt:lpstr>
      <vt:lpstr>Proposed Importer SOA</vt:lpstr>
      <vt:lpstr>Proposed Broker SOA</vt:lpstr>
      <vt:lpstr>Proposed Broker SOA with Disbursement</vt:lpstr>
      <vt:lpstr>Layout of ‘Other Transactions Section’ of DN and SOA</vt:lpstr>
      <vt:lpstr>PowerPoint Presentation</vt:lpstr>
      <vt:lpstr>Proposed Importer SOA Updates</vt:lpstr>
      <vt:lpstr>Importer SOA Header</vt:lpstr>
      <vt:lpstr>Importer SOA: Identifying Broker Transactions</vt:lpstr>
      <vt:lpstr>Importer SOA: Other Transactions Section</vt:lpstr>
      <vt:lpstr>Proposed Broker SOA Updates</vt:lpstr>
      <vt:lpstr>Broker SOA: Importer Header</vt:lpstr>
      <vt:lpstr>Broker SOA: GST, Importer Direct Totals</vt:lpstr>
      <vt:lpstr>Broker SOA: Other Transactions Section</vt:lpstr>
      <vt:lpstr>Proposed Updates Broker and Importer SOA</vt:lpstr>
      <vt:lpstr>SOA: Other Transactions Section</vt:lpstr>
      <vt:lpstr>SOA: Other Transactions Section</vt:lpstr>
      <vt:lpstr>SOA and Due Dates </vt:lpstr>
      <vt:lpstr>SOA and Payments </vt:lpstr>
      <vt:lpstr>SOA and Disbursement Details</vt:lpstr>
      <vt:lpstr>SOA and Overpayments</vt:lpstr>
      <vt:lpstr>Q&amp;A</vt:lpstr>
      <vt:lpstr>Contact Information</vt:lpstr>
    </vt:vector>
  </TitlesOfParts>
  <Company>Government of Canada / Gouvernement du Canada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Hiscocks, Matthew</dc:creator>
  <cp:lastModifiedBy>Provenzano, Paula</cp:lastModifiedBy>
  <cp:revision>171</cp:revision>
  <cp:lastPrinted>2017-06-15T19:05:30Z</cp:lastPrinted>
  <dcterms:created xsi:type="dcterms:W3CDTF">2014-11-04T20:34:09Z</dcterms:created>
  <dcterms:modified xsi:type="dcterms:W3CDTF">2017-07-11T16:56:25Z</dcterms:modified>
</cp:coreProperties>
</file>